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8288000" cy="10287000"/>
  <p:notesSz cx="6858000" cy="9144000"/>
  <p:embeddedFontLst>
    <p:embeddedFont>
      <p:font typeface="Cormorant Garamond Bold" panose="020B0604020202020204" charset="0"/>
      <p:regular r:id="rId30"/>
    </p:embeddedFont>
    <p:embeddedFont>
      <p:font typeface="Daydream" charset="0"/>
      <p:regular r:id="rId31"/>
    </p:embeddedFont>
    <p:embeddedFont>
      <p:font typeface="Oswald" panose="00000500000000000000" pitchFamily="2" charset="0"/>
      <p:regular r:id="rId32"/>
    </p:embeddedFont>
    <p:embeddedFont>
      <p:font typeface="Oswald Bold" panose="00000800000000000000" charset="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sv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researchgate.net/profile/Yee-Por?_tp=eyJjb250ZXh0Ijp7ImZpcnN0UGFnZSI6InB1YmxpY2F0aW9uIiwicGFnZSI6InB1YmxpY2F0aW9uIn19" TargetMode="External"/><Relationship Id="rId2" Type="http://schemas.openxmlformats.org/officeDocument/2006/relationships/hyperlink" Target="https://zaacchi.medium.com/?source=post_page-----3515f15ffa01--------------------------------"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301291" y="267215"/>
            <a:ext cx="1232977" cy="2589251"/>
          </a:xfrm>
          <a:custGeom>
            <a:avLst/>
            <a:gdLst/>
            <a:ahLst/>
            <a:cxnLst/>
            <a:rect l="l" t="t" r="r" b="b"/>
            <a:pathLst>
              <a:path w="1232977" h="2589251">
                <a:moveTo>
                  <a:pt x="0" y="0"/>
                </a:moveTo>
                <a:lnTo>
                  <a:pt x="1232977" y="0"/>
                </a:lnTo>
                <a:lnTo>
                  <a:pt x="1232977" y="2589251"/>
                </a:lnTo>
                <a:lnTo>
                  <a:pt x="0" y="2589251"/>
                </a:lnTo>
                <a:lnTo>
                  <a:pt x="0" y="0"/>
                </a:lnTo>
                <a:close/>
              </a:path>
            </a:pathLst>
          </a:custGeom>
          <a:blipFill>
            <a:blip r:embed="rId2"/>
            <a:stretch>
              <a:fillRect/>
            </a:stretch>
          </a:blipFill>
        </p:spPr>
      </p:sp>
      <p:sp>
        <p:nvSpPr>
          <p:cNvPr id="3" name="TextBox 3"/>
          <p:cNvSpPr txBox="1"/>
          <p:nvPr/>
        </p:nvSpPr>
        <p:spPr>
          <a:xfrm>
            <a:off x="1028700" y="6561570"/>
            <a:ext cx="5501221" cy="2696730"/>
          </a:xfrm>
          <a:prstGeom prst="rect">
            <a:avLst/>
          </a:prstGeom>
        </p:spPr>
        <p:txBody>
          <a:bodyPr lIns="0" tIns="0" rIns="0" bIns="0" rtlCol="0" anchor="t">
            <a:spAutoFit/>
          </a:bodyPr>
          <a:lstStyle/>
          <a:p>
            <a:pPr>
              <a:lnSpc>
                <a:spcPts val="3565"/>
              </a:lnSpc>
            </a:pPr>
            <a:r>
              <a:rPr lang="en-US" sz="3241" spc="324">
                <a:solidFill>
                  <a:srgbClr val="9F7866"/>
                </a:solidFill>
                <a:latin typeface="Cormorant Garamond Bold"/>
              </a:rPr>
              <a:t>PRESENTED BY</a:t>
            </a:r>
          </a:p>
          <a:p>
            <a:pPr>
              <a:lnSpc>
                <a:spcPts val="3565"/>
              </a:lnSpc>
            </a:pPr>
            <a:r>
              <a:rPr lang="en-US" sz="3241" spc="324">
                <a:solidFill>
                  <a:srgbClr val="9F7866"/>
                </a:solidFill>
                <a:latin typeface="Cormorant Garamond Bold"/>
              </a:rPr>
              <a:t>AAKANKSHA SUVARNA</a:t>
            </a:r>
          </a:p>
          <a:p>
            <a:pPr>
              <a:lnSpc>
                <a:spcPts val="3565"/>
              </a:lnSpc>
            </a:pPr>
            <a:endParaRPr lang="en-US" sz="3241" spc="324">
              <a:solidFill>
                <a:srgbClr val="9F7866"/>
              </a:solidFill>
              <a:latin typeface="Cormorant Garamond Bold"/>
            </a:endParaRPr>
          </a:p>
          <a:p>
            <a:pPr>
              <a:lnSpc>
                <a:spcPts val="3565"/>
              </a:lnSpc>
            </a:pPr>
            <a:r>
              <a:rPr lang="en-US" sz="3241" spc="324">
                <a:solidFill>
                  <a:srgbClr val="9F7866"/>
                </a:solidFill>
                <a:latin typeface="Cormorant Garamond Bold"/>
              </a:rPr>
              <a:t>ROLL NO: 65</a:t>
            </a:r>
          </a:p>
          <a:p>
            <a:pPr>
              <a:lnSpc>
                <a:spcPts val="3565"/>
              </a:lnSpc>
            </a:pPr>
            <a:r>
              <a:rPr lang="en-US" sz="3241" spc="324">
                <a:solidFill>
                  <a:srgbClr val="9F7866"/>
                </a:solidFill>
                <a:latin typeface="Cormorant Garamond Bold"/>
              </a:rPr>
              <a:t>CLASS: D15B</a:t>
            </a:r>
          </a:p>
          <a:p>
            <a:pPr>
              <a:lnSpc>
                <a:spcPts val="3565"/>
              </a:lnSpc>
            </a:pPr>
            <a:r>
              <a:rPr lang="en-US" sz="3241" spc="324">
                <a:solidFill>
                  <a:srgbClr val="9F7866"/>
                </a:solidFill>
                <a:latin typeface="Cormorant Garamond Bold"/>
              </a:rPr>
              <a:t>BATCH: C</a:t>
            </a:r>
          </a:p>
        </p:txBody>
      </p:sp>
      <p:sp>
        <p:nvSpPr>
          <p:cNvPr id="4" name="TextBox 4"/>
          <p:cNvSpPr txBox="1"/>
          <p:nvPr/>
        </p:nvSpPr>
        <p:spPr>
          <a:xfrm>
            <a:off x="2024916" y="752730"/>
            <a:ext cx="15502276" cy="2389813"/>
          </a:xfrm>
          <a:prstGeom prst="rect">
            <a:avLst/>
          </a:prstGeom>
        </p:spPr>
        <p:txBody>
          <a:bodyPr lIns="0" tIns="0" rIns="0" bIns="0" rtlCol="0" anchor="t">
            <a:spAutoFit/>
          </a:bodyPr>
          <a:lstStyle/>
          <a:p>
            <a:pPr algn="ctr">
              <a:lnSpc>
                <a:spcPts val="6771"/>
              </a:lnSpc>
            </a:pPr>
            <a:r>
              <a:rPr lang="en-US" sz="6771">
                <a:solidFill>
                  <a:srgbClr val="9F7866"/>
                </a:solidFill>
                <a:latin typeface="Cormorant Garamond Bold"/>
              </a:rPr>
              <a:t>VIVEKANAND EDUCATION SOCIETY'S INSTITUTE OF TECHNOLOGY</a:t>
            </a:r>
          </a:p>
          <a:p>
            <a:pPr algn="ctr">
              <a:lnSpc>
                <a:spcPts val="6556"/>
              </a:lnSpc>
            </a:pPr>
            <a:r>
              <a:rPr lang="en-US" sz="4072">
                <a:solidFill>
                  <a:srgbClr val="9F7866"/>
                </a:solidFill>
                <a:latin typeface="Cormorant Garamond Bold"/>
              </a:rPr>
              <a:t>DEPARTMENT OF INFORMATION TECHNOLOGY</a:t>
            </a:r>
          </a:p>
        </p:txBody>
      </p:sp>
      <p:sp>
        <p:nvSpPr>
          <p:cNvPr id="5" name="TextBox 5"/>
          <p:cNvSpPr txBox="1"/>
          <p:nvPr/>
        </p:nvSpPr>
        <p:spPr>
          <a:xfrm>
            <a:off x="4217904" y="3785722"/>
            <a:ext cx="10326777" cy="2314246"/>
          </a:xfrm>
          <a:prstGeom prst="rect">
            <a:avLst/>
          </a:prstGeom>
        </p:spPr>
        <p:txBody>
          <a:bodyPr lIns="0" tIns="0" rIns="0" bIns="0" rtlCol="0" anchor="t">
            <a:spAutoFit/>
          </a:bodyPr>
          <a:lstStyle/>
          <a:p>
            <a:pPr algn="ctr">
              <a:lnSpc>
                <a:spcPts val="8679"/>
              </a:lnSpc>
            </a:pPr>
            <a:r>
              <a:rPr lang="en-US" sz="10332">
                <a:solidFill>
                  <a:srgbClr val="76513F">
                    <a:alpha val="40000"/>
                  </a:srgbClr>
                </a:solidFill>
                <a:latin typeface="Cormorant Garamond Bold"/>
              </a:rPr>
              <a:t>FLUTTER  </a:t>
            </a:r>
          </a:p>
          <a:p>
            <a:pPr algn="ctr">
              <a:lnSpc>
                <a:spcPts val="8679"/>
              </a:lnSpc>
            </a:pPr>
            <a:r>
              <a:rPr lang="en-US" sz="10332">
                <a:solidFill>
                  <a:srgbClr val="76513F">
                    <a:alpha val="40000"/>
                  </a:srgbClr>
                </a:solidFill>
                <a:latin typeface="Cormorant Garamond Bold"/>
              </a:rPr>
              <a:t>PRESENTATION</a:t>
            </a:r>
          </a:p>
        </p:txBody>
      </p:sp>
      <p:sp>
        <p:nvSpPr>
          <p:cNvPr id="6" name="TextBox 6"/>
          <p:cNvSpPr txBox="1"/>
          <p:nvPr/>
        </p:nvSpPr>
        <p:spPr>
          <a:xfrm>
            <a:off x="12490672" y="8350997"/>
            <a:ext cx="4768628" cy="907303"/>
          </a:xfrm>
          <a:prstGeom prst="rect">
            <a:avLst/>
          </a:prstGeom>
        </p:spPr>
        <p:txBody>
          <a:bodyPr lIns="0" tIns="0" rIns="0" bIns="0" rtlCol="0" anchor="t">
            <a:spAutoFit/>
          </a:bodyPr>
          <a:lstStyle/>
          <a:p>
            <a:pPr>
              <a:lnSpc>
                <a:spcPts val="3565"/>
              </a:lnSpc>
            </a:pPr>
            <a:r>
              <a:rPr lang="en-US" sz="3241" spc="324">
                <a:solidFill>
                  <a:srgbClr val="9F7866"/>
                </a:solidFill>
                <a:latin typeface="Cormorant Garamond Bold"/>
              </a:rPr>
              <a:t>GUIDED BY:</a:t>
            </a:r>
          </a:p>
          <a:p>
            <a:pPr>
              <a:lnSpc>
                <a:spcPts val="3565"/>
              </a:lnSpc>
            </a:pPr>
            <a:r>
              <a:rPr lang="en-US" sz="3241" spc="324">
                <a:solidFill>
                  <a:srgbClr val="9F7866"/>
                </a:solidFill>
                <a:latin typeface="Cormorant Garamond Bold"/>
              </a:rPr>
              <a:t>DR. RAVITA MISHRA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9710388" y="598806"/>
            <a:ext cx="6597826" cy="9089388"/>
          </a:xfrm>
          <a:custGeom>
            <a:avLst/>
            <a:gdLst/>
            <a:ahLst/>
            <a:cxnLst/>
            <a:rect l="l" t="t" r="r" b="b"/>
            <a:pathLst>
              <a:path w="6597826" h="9089388">
                <a:moveTo>
                  <a:pt x="0" y="0"/>
                </a:moveTo>
                <a:lnTo>
                  <a:pt x="6597826" y="0"/>
                </a:lnTo>
                <a:lnTo>
                  <a:pt x="6597826" y="9089388"/>
                </a:lnTo>
                <a:lnTo>
                  <a:pt x="0" y="9089388"/>
                </a:lnTo>
                <a:lnTo>
                  <a:pt x="0" y="0"/>
                </a:lnTo>
                <a:close/>
              </a:path>
            </a:pathLst>
          </a:custGeom>
          <a:blipFill>
            <a:blip r:embed="rId2"/>
            <a:stretch>
              <a:fillRect/>
            </a:stretch>
          </a:blipFill>
        </p:spPr>
      </p:sp>
      <p:grpSp>
        <p:nvGrpSpPr>
          <p:cNvPr id="3" name="Group 3"/>
          <p:cNvGrpSpPr/>
          <p:nvPr/>
        </p:nvGrpSpPr>
        <p:grpSpPr>
          <a:xfrm>
            <a:off x="2146827" y="3507860"/>
            <a:ext cx="5810536" cy="3271280"/>
            <a:chOff x="0" y="0"/>
            <a:chExt cx="7747381" cy="4361707"/>
          </a:xfrm>
        </p:grpSpPr>
        <p:sp>
          <p:nvSpPr>
            <p:cNvPr id="4" name="TextBox 4"/>
            <p:cNvSpPr txBox="1"/>
            <p:nvPr/>
          </p:nvSpPr>
          <p:spPr>
            <a:xfrm>
              <a:off x="0" y="171450"/>
              <a:ext cx="7747381" cy="3177622"/>
            </a:xfrm>
            <a:prstGeom prst="rect">
              <a:avLst/>
            </a:prstGeom>
          </p:spPr>
          <p:txBody>
            <a:bodyPr lIns="0" tIns="0" rIns="0" bIns="0" rtlCol="0" anchor="t">
              <a:spAutoFit/>
            </a:bodyPr>
            <a:lstStyle/>
            <a:p>
              <a:pPr>
                <a:lnSpc>
                  <a:spcPts val="9000"/>
                </a:lnSpc>
              </a:pPr>
              <a:r>
                <a:rPr lang="en-US" sz="9000">
                  <a:solidFill>
                    <a:srgbClr val="9F7866"/>
                  </a:solidFill>
                  <a:latin typeface="Cormorant Garamond Bold"/>
                </a:rPr>
                <a:t>LOGIN PAGE</a:t>
              </a:r>
            </a:p>
          </p:txBody>
        </p:sp>
        <p:sp>
          <p:nvSpPr>
            <p:cNvPr id="5" name="TextBox 5"/>
            <p:cNvSpPr txBox="1"/>
            <p:nvPr/>
          </p:nvSpPr>
          <p:spPr>
            <a:xfrm>
              <a:off x="0" y="3906038"/>
              <a:ext cx="7747381" cy="455669"/>
            </a:xfrm>
            <a:prstGeom prst="rect">
              <a:avLst/>
            </a:prstGeom>
          </p:spPr>
          <p:txBody>
            <a:bodyPr lIns="0" tIns="0" rIns="0" bIns="0" rtlCol="0" anchor="t">
              <a:spAutoFit/>
            </a:bodyPr>
            <a:lstStyle/>
            <a:p>
              <a:pPr>
                <a:lnSpc>
                  <a:spcPts val="2750"/>
                </a:lnSpc>
              </a:pPr>
              <a:endParaRPr/>
            </a:p>
          </p:txBody>
        </p:sp>
      </p:grpSp>
      <p:sp>
        <p:nvSpPr>
          <p:cNvPr id="6" name="TextBox 6"/>
          <p:cNvSpPr txBox="1"/>
          <p:nvPr/>
        </p:nvSpPr>
        <p:spPr>
          <a:xfrm>
            <a:off x="-180571" y="751206"/>
            <a:ext cx="9506078" cy="1014738"/>
          </a:xfrm>
          <a:prstGeom prst="rect">
            <a:avLst/>
          </a:prstGeom>
        </p:spPr>
        <p:txBody>
          <a:bodyPr lIns="0" tIns="0" rIns="0" bIns="0" rtlCol="0" anchor="t">
            <a:spAutoFit/>
          </a:bodyPr>
          <a:lstStyle/>
          <a:p>
            <a:pPr algn="ctr">
              <a:lnSpc>
                <a:spcPts val="7700"/>
              </a:lnSpc>
            </a:pPr>
            <a:r>
              <a:rPr lang="en-US" sz="7700">
                <a:solidFill>
                  <a:srgbClr val="FFFFFF"/>
                </a:solidFill>
                <a:latin typeface="Cormorant Garamond Bold"/>
              </a:rPr>
              <a:t>IMPLEMENTATION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1293520" y="837121"/>
            <a:ext cx="6237880" cy="8612759"/>
          </a:xfrm>
          <a:custGeom>
            <a:avLst/>
            <a:gdLst/>
            <a:ahLst/>
            <a:cxnLst/>
            <a:rect l="l" t="t" r="r" b="b"/>
            <a:pathLst>
              <a:path w="6237880" h="8612759">
                <a:moveTo>
                  <a:pt x="0" y="0"/>
                </a:moveTo>
                <a:lnTo>
                  <a:pt x="6237879" y="0"/>
                </a:lnTo>
                <a:lnTo>
                  <a:pt x="6237879" y="8612758"/>
                </a:lnTo>
                <a:lnTo>
                  <a:pt x="0" y="8612758"/>
                </a:lnTo>
                <a:lnTo>
                  <a:pt x="0" y="0"/>
                </a:lnTo>
                <a:close/>
              </a:path>
            </a:pathLst>
          </a:custGeom>
          <a:blipFill>
            <a:blip r:embed="rId2"/>
            <a:stretch>
              <a:fillRect/>
            </a:stretch>
          </a:blipFill>
        </p:spPr>
      </p:sp>
      <p:grpSp>
        <p:nvGrpSpPr>
          <p:cNvPr id="3" name="Group 3"/>
          <p:cNvGrpSpPr/>
          <p:nvPr/>
        </p:nvGrpSpPr>
        <p:grpSpPr>
          <a:xfrm>
            <a:off x="9607058" y="3298375"/>
            <a:ext cx="7140468" cy="2129678"/>
            <a:chOff x="0" y="0"/>
            <a:chExt cx="9520624" cy="2839571"/>
          </a:xfrm>
        </p:grpSpPr>
        <p:sp>
          <p:nvSpPr>
            <p:cNvPr id="4" name="TextBox 4"/>
            <p:cNvSpPr txBox="1"/>
            <p:nvPr/>
          </p:nvSpPr>
          <p:spPr>
            <a:xfrm>
              <a:off x="0" y="171450"/>
              <a:ext cx="9520624" cy="1655486"/>
            </a:xfrm>
            <a:prstGeom prst="rect">
              <a:avLst/>
            </a:prstGeom>
          </p:spPr>
          <p:txBody>
            <a:bodyPr lIns="0" tIns="0" rIns="0" bIns="0" rtlCol="0" anchor="t">
              <a:spAutoFit/>
            </a:bodyPr>
            <a:lstStyle/>
            <a:p>
              <a:pPr>
                <a:lnSpc>
                  <a:spcPts val="9000"/>
                </a:lnSpc>
              </a:pPr>
              <a:r>
                <a:rPr lang="en-US" sz="9000">
                  <a:solidFill>
                    <a:srgbClr val="9F7866"/>
                  </a:solidFill>
                  <a:latin typeface="Cormorant Garamond Bold"/>
                </a:rPr>
                <a:t>DASHBOARD</a:t>
              </a:r>
            </a:p>
          </p:txBody>
        </p:sp>
        <p:sp>
          <p:nvSpPr>
            <p:cNvPr id="5" name="TextBox 5"/>
            <p:cNvSpPr txBox="1"/>
            <p:nvPr/>
          </p:nvSpPr>
          <p:spPr>
            <a:xfrm>
              <a:off x="0" y="2383902"/>
              <a:ext cx="9520624" cy="455669"/>
            </a:xfrm>
            <a:prstGeom prst="rect">
              <a:avLst/>
            </a:prstGeom>
          </p:spPr>
          <p:txBody>
            <a:bodyPr lIns="0" tIns="0" rIns="0" bIns="0" rtlCol="0" anchor="t">
              <a:spAutoFit/>
            </a:bodyPr>
            <a:lstStyle/>
            <a:p>
              <a:pPr>
                <a:lnSpc>
                  <a:spcPts val="2750"/>
                </a:lnSpc>
              </a:pPr>
              <a:endParaRPr/>
            </a:p>
          </p:txBody>
        </p:sp>
      </p:grpSp>
      <p:sp>
        <p:nvSpPr>
          <p:cNvPr id="6" name="TextBox 6"/>
          <p:cNvSpPr txBox="1"/>
          <p:nvPr/>
        </p:nvSpPr>
        <p:spPr>
          <a:xfrm>
            <a:off x="8424253" y="989521"/>
            <a:ext cx="9506078" cy="1014738"/>
          </a:xfrm>
          <a:prstGeom prst="rect">
            <a:avLst/>
          </a:prstGeom>
        </p:spPr>
        <p:txBody>
          <a:bodyPr lIns="0" tIns="0" rIns="0" bIns="0" rtlCol="0" anchor="t">
            <a:spAutoFit/>
          </a:bodyPr>
          <a:lstStyle/>
          <a:p>
            <a:pPr algn="ctr">
              <a:lnSpc>
                <a:spcPts val="7700"/>
              </a:lnSpc>
            </a:pPr>
            <a:r>
              <a:rPr lang="en-US" sz="7700">
                <a:solidFill>
                  <a:srgbClr val="FFFFFF"/>
                </a:solidFill>
                <a:latin typeface="Cormorant Garamond Bold"/>
              </a:rPr>
              <a:t>IMPLEMENTATION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1028700" y="2887002"/>
            <a:ext cx="4841951" cy="6665542"/>
          </a:xfrm>
          <a:custGeom>
            <a:avLst/>
            <a:gdLst/>
            <a:ahLst/>
            <a:cxnLst/>
            <a:rect l="l" t="t" r="r" b="b"/>
            <a:pathLst>
              <a:path w="4841951" h="6665542">
                <a:moveTo>
                  <a:pt x="0" y="0"/>
                </a:moveTo>
                <a:lnTo>
                  <a:pt x="4841951" y="0"/>
                </a:lnTo>
                <a:lnTo>
                  <a:pt x="4841951" y="6665542"/>
                </a:lnTo>
                <a:lnTo>
                  <a:pt x="0" y="6665542"/>
                </a:lnTo>
                <a:lnTo>
                  <a:pt x="0" y="0"/>
                </a:lnTo>
                <a:close/>
              </a:path>
            </a:pathLst>
          </a:custGeom>
          <a:blipFill>
            <a:blip r:embed="rId2"/>
            <a:stretch>
              <a:fillRect/>
            </a:stretch>
          </a:blipFill>
        </p:spPr>
      </p:sp>
      <p:sp>
        <p:nvSpPr>
          <p:cNvPr id="3" name="Freeform 3"/>
          <p:cNvSpPr/>
          <p:nvPr/>
        </p:nvSpPr>
        <p:spPr>
          <a:xfrm>
            <a:off x="6721378" y="2887002"/>
            <a:ext cx="4827042" cy="6665542"/>
          </a:xfrm>
          <a:custGeom>
            <a:avLst/>
            <a:gdLst/>
            <a:ahLst/>
            <a:cxnLst/>
            <a:rect l="l" t="t" r="r" b="b"/>
            <a:pathLst>
              <a:path w="4827042" h="6665542">
                <a:moveTo>
                  <a:pt x="0" y="0"/>
                </a:moveTo>
                <a:lnTo>
                  <a:pt x="4827042" y="0"/>
                </a:lnTo>
                <a:lnTo>
                  <a:pt x="4827042" y="6665542"/>
                </a:lnTo>
                <a:lnTo>
                  <a:pt x="0" y="6665542"/>
                </a:lnTo>
                <a:lnTo>
                  <a:pt x="0" y="0"/>
                </a:lnTo>
                <a:close/>
              </a:path>
            </a:pathLst>
          </a:custGeom>
          <a:blipFill>
            <a:blip r:embed="rId3"/>
            <a:stretch>
              <a:fillRect/>
            </a:stretch>
          </a:blipFill>
        </p:spPr>
      </p:sp>
      <p:sp>
        <p:nvSpPr>
          <p:cNvPr id="4" name="Freeform 4"/>
          <p:cNvSpPr/>
          <p:nvPr/>
        </p:nvSpPr>
        <p:spPr>
          <a:xfrm>
            <a:off x="12396145" y="2887002"/>
            <a:ext cx="4827042" cy="6665542"/>
          </a:xfrm>
          <a:custGeom>
            <a:avLst/>
            <a:gdLst/>
            <a:ahLst/>
            <a:cxnLst/>
            <a:rect l="l" t="t" r="r" b="b"/>
            <a:pathLst>
              <a:path w="4827042" h="6665542">
                <a:moveTo>
                  <a:pt x="0" y="0"/>
                </a:moveTo>
                <a:lnTo>
                  <a:pt x="4827042" y="0"/>
                </a:lnTo>
                <a:lnTo>
                  <a:pt x="4827042" y="6665542"/>
                </a:lnTo>
                <a:lnTo>
                  <a:pt x="0" y="6665542"/>
                </a:lnTo>
                <a:lnTo>
                  <a:pt x="0" y="0"/>
                </a:lnTo>
                <a:close/>
              </a:path>
            </a:pathLst>
          </a:custGeom>
          <a:blipFill>
            <a:blip r:embed="rId4"/>
            <a:stretch>
              <a:fillRect/>
            </a:stretch>
          </a:blipFill>
        </p:spPr>
      </p:sp>
      <p:sp>
        <p:nvSpPr>
          <p:cNvPr id="5" name="TextBox 5"/>
          <p:cNvSpPr txBox="1"/>
          <p:nvPr/>
        </p:nvSpPr>
        <p:spPr>
          <a:xfrm>
            <a:off x="1383245" y="2014071"/>
            <a:ext cx="4132861" cy="464066"/>
          </a:xfrm>
          <a:prstGeom prst="rect">
            <a:avLst/>
          </a:prstGeom>
        </p:spPr>
        <p:txBody>
          <a:bodyPr lIns="0" tIns="0" rIns="0" bIns="0" rtlCol="0" anchor="t">
            <a:spAutoFit/>
          </a:bodyPr>
          <a:lstStyle/>
          <a:p>
            <a:pPr>
              <a:lnSpc>
                <a:spcPts val="3575"/>
              </a:lnSpc>
            </a:pPr>
            <a:r>
              <a:rPr lang="en-US" sz="3575">
                <a:solidFill>
                  <a:srgbClr val="9F7866"/>
                </a:solidFill>
                <a:latin typeface="Cormorant Garamond Bold"/>
              </a:rPr>
              <a:t>WEDDING DETAILS </a:t>
            </a:r>
          </a:p>
        </p:txBody>
      </p:sp>
      <p:sp>
        <p:nvSpPr>
          <p:cNvPr id="6" name="TextBox 6"/>
          <p:cNvSpPr txBox="1"/>
          <p:nvPr/>
        </p:nvSpPr>
        <p:spPr>
          <a:xfrm>
            <a:off x="7285472" y="2014071"/>
            <a:ext cx="3717057" cy="464066"/>
          </a:xfrm>
          <a:prstGeom prst="rect">
            <a:avLst/>
          </a:prstGeom>
        </p:spPr>
        <p:txBody>
          <a:bodyPr lIns="0" tIns="0" rIns="0" bIns="0" rtlCol="0" anchor="t">
            <a:spAutoFit/>
          </a:bodyPr>
          <a:lstStyle/>
          <a:p>
            <a:pPr>
              <a:lnSpc>
                <a:spcPts val="3575"/>
              </a:lnSpc>
            </a:pPr>
            <a:r>
              <a:rPr lang="en-US" sz="3575">
                <a:solidFill>
                  <a:srgbClr val="9F7866"/>
                </a:solidFill>
                <a:latin typeface="Cormorant Garamond Bold"/>
              </a:rPr>
              <a:t>WEDDING DRESS</a:t>
            </a:r>
          </a:p>
        </p:txBody>
      </p:sp>
      <p:sp>
        <p:nvSpPr>
          <p:cNvPr id="7" name="TextBox 7"/>
          <p:cNvSpPr txBox="1"/>
          <p:nvPr/>
        </p:nvSpPr>
        <p:spPr>
          <a:xfrm>
            <a:off x="13862589" y="2014071"/>
            <a:ext cx="1894153" cy="464066"/>
          </a:xfrm>
          <a:prstGeom prst="rect">
            <a:avLst/>
          </a:prstGeom>
        </p:spPr>
        <p:txBody>
          <a:bodyPr lIns="0" tIns="0" rIns="0" bIns="0" rtlCol="0" anchor="t">
            <a:spAutoFit/>
          </a:bodyPr>
          <a:lstStyle/>
          <a:p>
            <a:pPr>
              <a:lnSpc>
                <a:spcPts val="3575"/>
              </a:lnSpc>
            </a:pPr>
            <a:r>
              <a:rPr lang="en-US" sz="3575">
                <a:solidFill>
                  <a:srgbClr val="9F7866"/>
                </a:solidFill>
                <a:latin typeface="Cormorant Garamond Bold"/>
              </a:rPr>
              <a:t>VENUES</a:t>
            </a:r>
          </a:p>
        </p:txBody>
      </p:sp>
      <p:sp>
        <p:nvSpPr>
          <p:cNvPr id="8" name="TextBox 8"/>
          <p:cNvSpPr txBox="1"/>
          <p:nvPr/>
        </p:nvSpPr>
        <p:spPr>
          <a:xfrm>
            <a:off x="4390961" y="513558"/>
            <a:ext cx="9506078" cy="1014738"/>
          </a:xfrm>
          <a:prstGeom prst="rect">
            <a:avLst/>
          </a:prstGeom>
        </p:spPr>
        <p:txBody>
          <a:bodyPr lIns="0" tIns="0" rIns="0" bIns="0" rtlCol="0" anchor="t">
            <a:spAutoFit/>
          </a:bodyPr>
          <a:lstStyle/>
          <a:p>
            <a:pPr algn="ctr">
              <a:lnSpc>
                <a:spcPts val="7700"/>
              </a:lnSpc>
            </a:pPr>
            <a:r>
              <a:rPr lang="en-US" sz="7700">
                <a:solidFill>
                  <a:srgbClr val="FFFFFF"/>
                </a:solidFill>
                <a:latin typeface="Cormorant Garamond Bold"/>
              </a:rPr>
              <a:t>IMPLEMENTATION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2907055" y="3122289"/>
            <a:ext cx="4659680" cy="6438417"/>
          </a:xfrm>
          <a:custGeom>
            <a:avLst/>
            <a:gdLst/>
            <a:ahLst/>
            <a:cxnLst/>
            <a:rect l="l" t="t" r="r" b="b"/>
            <a:pathLst>
              <a:path w="4659680" h="6438417">
                <a:moveTo>
                  <a:pt x="0" y="0"/>
                </a:moveTo>
                <a:lnTo>
                  <a:pt x="4659680" y="0"/>
                </a:lnTo>
                <a:lnTo>
                  <a:pt x="4659680" y="6438417"/>
                </a:lnTo>
                <a:lnTo>
                  <a:pt x="0" y="6438417"/>
                </a:lnTo>
                <a:lnTo>
                  <a:pt x="0" y="0"/>
                </a:lnTo>
                <a:close/>
              </a:path>
            </a:pathLst>
          </a:custGeom>
          <a:blipFill>
            <a:blip r:embed="rId2"/>
            <a:stretch>
              <a:fillRect/>
            </a:stretch>
          </a:blipFill>
        </p:spPr>
      </p:sp>
      <p:sp>
        <p:nvSpPr>
          <p:cNvPr id="3" name="Freeform 3"/>
          <p:cNvSpPr/>
          <p:nvPr/>
        </p:nvSpPr>
        <p:spPr>
          <a:xfrm>
            <a:off x="10707988" y="3115509"/>
            <a:ext cx="4672957" cy="6445197"/>
          </a:xfrm>
          <a:custGeom>
            <a:avLst/>
            <a:gdLst/>
            <a:ahLst/>
            <a:cxnLst/>
            <a:rect l="l" t="t" r="r" b="b"/>
            <a:pathLst>
              <a:path w="4672957" h="6445197">
                <a:moveTo>
                  <a:pt x="0" y="0"/>
                </a:moveTo>
                <a:lnTo>
                  <a:pt x="4672957" y="0"/>
                </a:lnTo>
                <a:lnTo>
                  <a:pt x="4672957" y="6445197"/>
                </a:lnTo>
                <a:lnTo>
                  <a:pt x="0" y="6445197"/>
                </a:lnTo>
                <a:lnTo>
                  <a:pt x="0" y="0"/>
                </a:lnTo>
                <a:close/>
              </a:path>
            </a:pathLst>
          </a:custGeom>
          <a:blipFill>
            <a:blip r:embed="rId3"/>
            <a:stretch>
              <a:fillRect/>
            </a:stretch>
          </a:blipFill>
        </p:spPr>
      </p:sp>
      <p:sp>
        <p:nvSpPr>
          <p:cNvPr id="4" name="TextBox 4"/>
          <p:cNvSpPr txBox="1"/>
          <p:nvPr/>
        </p:nvSpPr>
        <p:spPr>
          <a:xfrm>
            <a:off x="4390961" y="597531"/>
            <a:ext cx="9506078" cy="1014738"/>
          </a:xfrm>
          <a:prstGeom prst="rect">
            <a:avLst/>
          </a:prstGeom>
        </p:spPr>
        <p:txBody>
          <a:bodyPr lIns="0" tIns="0" rIns="0" bIns="0" rtlCol="0" anchor="t">
            <a:spAutoFit/>
          </a:bodyPr>
          <a:lstStyle/>
          <a:p>
            <a:pPr algn="ctr">
              <a:lnSpc>
                <a:spcPts val="7700"/>
              </a:lnSpc>
            </a:pPr>
            <a:r>
              <a:rPr lang="en-US" sz="7700">
                <a:solidFill>
                  <a:srgbClr val="FFFFFF"/>
                </a:solidFill>
                <a:latin typeface="Cormorant Garamond Bold"/>
              </a:rPr>
              <a:t>IMPLEMENTATION</a:t>
            </a:r>
          </a:p>
        </p:txBody>
      </p:sp>
      <p:sp>
        <p:nvSpPr>
          <p:cNvPr id="5" name="TextBox 5"/>
          <p:cNvSpPr txBox="1"/>
          <p:nvPr/>
        </p:nvSpPr>
        <p:spPr>
          <a:xfrm>
            <a:off x="4050191" y="2324549"/>
            <a:ext cx="2373408" cy="464066"/>
          </a:xfrm>
          <a:prstGeom prst="rect">
            <a:avLst/>
          </a:prstGeom>
        </p:spPr>
        <p:txBody>
          <a:bodyPr lIns="0" tIns="0" rIns="0" bIns="0" rtlCol="0" anchor="t">
            <a:spAutoFit/>
          </a:bodyPr>
          <a:lstStyle/>
          <a:p>
            <a:pPr>
              <a:lnSpc>
                <a:spcPts val="3575"/>
              </a:lnSpc>
            </a:pPr>
            <a:r>
              <a:rPr lang="en-US" sz="3575">
                <a:solidFill>
                  <a:srgbClr val="9F7866"/>
                </a:solidFill>
                <a:latin typeface="Cormorant Garamond Bold"/>
              </a:rPr>
              <a:t>CATERING</a:t>
            </a:r>
          </a:p>
        </p:txBody>
      </p:sp>
      <p:sp>
        <p:nvSpPr>
          <p:cNvPr id="6" name="TextBox 6"/>
          <p:cNvSpPr txBox="1"/>
          <p:nvPr/>
        </p:nvSpPr>
        <p:spPr>
          <a:xfrm>
            <a:off x="10978036" y="2324549"/>
            <a:ext cx="4132861" cy="464066"/>
          </a:xfrm>
          <a:prstGeom prst="rect">
            <a:avLst/>
          </a:prstGeom>
        </p:spPr>
        <p:txBody>
          <a:bodyPr lIns="0" tIns="0" rIns="0" bIns="0" rtlCol="0" anchor="t">
            <a:spAutoFit/>
          </a:bodyPr>
          <a:lstStyle/>
          <a:p>
            <a:pPr>
              <a:lnSpc>
                <a:spcPts val="3575"/>
              </a:lnSpc>
            </a:pPr>
            <a:r>
              <a:rPr lang="en-US" sz="3575">
                <a:solidFill>
                  <a:srgbClr val="9F7866"/>
                </a:solidFill>
                <a:latin typeface="Cormorant Garamond Bold"/>
              </a:rPr>
              <a:t>INVITATION TYPE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657491" y="2264969"/>
            <a:ext cx="16973017" cy="7468128"/>
          </a:xfrm>
          <a:custGeom>
            <a:avLst/>
            <a:gdLst/>
            <a:ahLst/>
            <a:cxnLst/>
            <a:rect l="l" t="t" r="r" b="b"/>
            <a:pathLst>
              <a:path w="16973017" h="7468128">
                <a:moveTo>
                  <a:pt x="0" y="0"/>
                </a:moveTo>
                <a:lnTo>
                  <a:pt x="16973018" y="0"/>
                </a:lnTo>
                <a:lnTo>
                  <a:pt x="16973018" y="7468128"/>
                </a:lnTo>
                <a:lnTo>
                  <a:pt x="0" y="7468128"/>
                </a:lnTo>
                <a:lnTo>
                  <a:pt x="0" y="0"/>
                </a:lnTo>
                <a:close/>
              </a:path>
            </a:pathLst>
          </a:custGeom>
          <a:blipFill>
            <a:blip r:embed="rId2"/>
            <a:stretch>
              <a:fillRect/>
            </a:stretch>
          </a:blipFill>
        </p:spPr>
      </p:sp>
      <p:sp>
        <p:nvSpPr>
          <p:cNvPr id="3" name="TextBox 3"/>
          <p:cNvSpPr txBox="1"/>
          <p:nvPr/>
        </p:nvSpPr>
        <p:spPr>
          <a:xfrm>
            <a:off x="4390961" y="872445"/>
            <a:ext cx="9506078" cy="1014738"/>
          </a:xfrm>
          <a:prstGeom prst="rect">
            <a:avLst/>
          </a:prstGeom>
        </p:spPr>
        <p:txBody>
          <a:bodyPr lIns="0" tIns="0" rIns="0" bIns="0" rtlCol="0" anchor="t">
            <a:spAutoFit/>
          </a:bodyPr>
          <a:lstStyle/>
          <a:p>
            <a:pPr algn="ctr">
              <a:lnSpc>
                <a:spcPts val="7700"/>
              </a:lnSpc>
            </a:pPr>
            <a:r>
              <a:rPr lang="en-US" sz="7700">
                <a:solidFill>
                  <a:srgbClr val="9F7866"/>
                </a:solidFill>
                <a:latin typeface="Cormorant Garamond Bold"/>
              </a:rPr>
              <a:t>AUTHENTICATION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383484" y="1209675"/>
            <a:ext cx="7521031" cy="1189227"/>
          </a:xfrm>
          <a:prstGeom prst="rect">
            <a:avLst/>
          </a:prstGeom>
        </p:spPr>
        <p:txBody>
          <a:bodyPr lIns="0" tIns="0" rIns="0" bIns="0" rtlCol="0" anchor="t">
            <a:spAutoFit/>
          </a:bodyPr>
          <a:lstStyle/>
          <a:p>
            <a:pPr>
              <a:lnSpc>
                <a:spcPts val="8999"/>
              </a:lnSpc>
            </a:pPr>
            <a:r>
              <a:rPr lang="en-US" sz="8999">
                <a:solidFill>
                  <a:srgbClr val="9F7866"/>
                </a:solidFill>
                <a:latin typeface="Cormorant Garamond Bold"/>
              </a:rPr>
              <a:t>CONCLUSION</a:t>
            </a:r>
          </a:p>
        </p:txBody>
      </p:sp>
      <p:sp>
        <p:nvSpPr>
          <p:cNvPr id="3" name="TextBox 3"/>
          <p:cNvSpPr txBox="1"/>
          <p:nvPr/>
        </p:nvSpPr>
        <p:spPr>
          <a:xfrm>
            <a:off x="916674" y="2536851"/>
            <a:ext cx="16454652" cy="7023461"/>
          </a:xfrm>
          <a:prstGeom prst="rect">
            <a:avLst/>
          </a:prstGeom>
        </p:spPr>
        <p:txBody>
          <a:bodyPr lIns="0" tIns="0" rIns="0" bIns="0" rtlCol="0" anchor="t">
            <a:spAutoFit/>
          </a:bodyPr>
          <a:lstStyle/>
          <a:p>
            <a:pPr marL="860533" lvl="1" indent="-430266">
              <a:lnSpc>
                <a:spcPts val="5580"/>
              </a:lnSpc>
              <a:buFont typeface="Arial"/>
              <a:buChar char="•"/>
            </a:pPr>
            <a:r>
              <a:rPr lang="en-US" sz="3985">
                <a:solidFill>
                  <a:srgbClr val="76513F"/>
                </a:solidFill>
                <a:latin typeface="Cormorant Garamond Bold"/>
              </a:rPr>
              <a:t>In conclusion, Wedding Planning offers a comprehensive and user-friendly platform for couples embarking on their journey to a memorable wedding day. </a:t>
            </a:r>
          </a:p>
          <a:p>
            <a:pPr marL="860533" lvl="1" indent="-430266">
              <a:lnSpc>
                <a:spcPts val="5580"/>
              </a:lnSpc>
              <a:buFont typeface="Arial"/>
              <a:buChar char="•"/>
            </a:pPr>
            <a:r>
              <a:rPr lang="en-US" sz="3985">
                <a:solidFill>
                  <a:srgbClr val="76513F"/>
                </a:solidFill>
                <a:latin typeface="Cormorant Garamond Bold"/>
              </a:rPr>
              <a:t>From initial budgeting and venue selection to attire choices and catering preferences, our app simplifies every step of the planning process. </a:t>
            </a:r>
          </a:p>
          <a:p>
            <a:pPr marL="860533" lvl="1" indent="-430266">
              <a:lnSpc>
                <a:spcPts val="5580"/>
              </a:lnSpc>
              <a:buFont typeface="Arial"/>
              <a:buChar char="•"/>
            </a:pPr>
            <a:r>
              <a:rPr lang="en-US" sz="3985">
                <a:solidFill>
                  <a:srgbClr val="76513F"/>
                </a:solidFill>
                <a:latin typeface="Cormorant Garamond Bold"/>
              </a:rPr>
              <a:t>With customizable options tailored to individual needs, such as selecting between buffet or plated meal systems, Wedding Planning ensures that every detail is seamlessly coordinated. </a:t>
            </a:r>
          </a:p>
          <a:p>
            <a:pPr marL="860533" lvl="1" indent="-430266">
              <a:lnSpc>
                <a:spcPts val="5580"/>
              </a:lnSpc>
              <a:buFont typeface="Arial"/>
              <a:buChar char="•"/>
            </a:pPr>
            <a:r>
              <a:rPr lang="en-US" sz="3985">
                <a:solidFill>
                  <a:srgbClr val="76513F"/>
                </a:solidFill>
                <a:latin typeface="Cormorant Garamond Bold"/>
              </a:rPr>
              <a:t>With Wedding Planning, couples can embark on their wedding journey with confidence, knowing that their dream day is just a few taps away.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654271" y="524574"/>
            <a:ext cx="6979458" cy="1189227"/>
          </a:xfrm>
          <a:prstGeom prst="rect">
            <a:avLst/>
          </a:prstGeom>
        </p:spPr>
        <p:txBody>
          <a:bodyPr lIns="0" tIns="0" rIns="0" bIns="0" rtlCol="0" anchor="t">
            <a:spAutoFit/>
          </a:bodyPr>
          <a:lstStyle/>
          <a:p>
            <a:pPr>
              <a:lnSpc>
                <a:spcPts val="8999"/>
              </a:lnSpc>
            </a:pPr>
            <a:r>
              <a:rPr lang="en-US" sz="8999">
                <a:solidFill>
                  <a:srgbClr val="9F7866"/>
                </a:solidFill>
                <a:latin typeface="Cormorant Garamond Bold"/>
              </a:rPr>
              <a:t>REFERENCES</a:t>
            </a:r>
          </a:p>
        </p:txBody>
      </p:sp>
      <p:sp>
        <p:nvSpPr>
          <p:cNvPr id="3" name="TextBox 3"/>
          <p:cNvSpPr txBox="1"/>
          <p:nvPr/>
        </p:nvSpPr>
        <p:spPr>
          <a:xfrm>
            <a:off x="1028700" y="2145281"/>
            <a:ext cx="16454652" cy="7728311"/>
          </a:xfrm>
          <a:prstGeom prst="rect">
            <a:avLst/>
          </a:prstGeom>
        </p:spPr>
        <p:txBody>
          <a:bodyPr lIns="0" tIns="0" rIns="0" bIns="0" rtlCol="0" anchor="t">
            <a:spAutoFit/>
          </a:bodyPr>
          <a:lstStyle/>
          <a:p>
            <a:pPr marL="860533" lvl="1" indent="-430266">
              <a:lnSpc>
                <a:spcPts val="5580"/>
              </a:lnSpc>
              <a:buFont typeface="Arial"/>
              <a:buChar char="•"/>
            </a:pPr>
            <a:r>
              <a:rPr lang="en-US" sz="3985">
                <a:solidFill>
                  <a:srgbClr val="76513F"/>
                </a:solidFill>
                <a:latin typeface="Cormorant Garamond Bold"/>
              </a:rPr>
              <a:t>http://eprints.utar.edu.my/4262/1/17ACB01592_FYP.pdf : This project is developed to build a mobile application for users to do their wedding planning and venue design tasks in an efficient way after surveying the available systems in the market. </a:t>
            </a:r>
          </a:p>
          <a:p>
            <a:pPr marL="860533" lvl="1" indent="-430266">
              <a:lnSpc>
                <a:spcPts val="5580"/>
              </a:lnSpc>
              <a:buFont typeface="Arial"/>
              <a:buChar char="•"/>
            </a:pPr>
            <a:r>
              <a:rPr lang="en-US" sz="3985">
                <a:solidFill>
                  <a:srgbClr val="76513F"/>
                </a:solidFill>
                <a:latin typeface="Cormorant Garamond Bold"/>
              </a:rPr>
              <a:t>https://www.researchgate.net/publication/228877585_An_Interactive_Web-Based_Wedding_Planner_with_Comparative_Analysis_Decision_Support_System: for the brides and grooms to retrieve information on available bridal products and services in the shortest possible time</a:t>
            </a:r>
          </a:p>
          <a:p>
            <a:pPr marL="860533" lvl="1" indent="-430266">
              <a:lnSpc>
                <a:spcPts val="5580"/>
              </a:lnSpc>
              <a:buFont typeface="Arial"/>
              <a:buChar char="•"/>
            </a:pPr>
            <a:r>
              <a:rPr lang="en-US" sz="3985">
                <a:solidFill>
                  <a:srgbClr val="76513F"/>
                </a:solidFill>
                <a:latin typeface="Cormorant Garamond Bold"/>
              </a:rPr>
              <a:t>https://www.wedmegood.com/ : Indian Wedding Planning Website and app where you can find the best wedding vendors, with prices and reviews at the click of a button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TextBox 2"/>
          <p:cNvSpPr txBox="1"/>
          <p:nvPr/>
        </p:nvSpPr>
        <p:spPr>
          <a:xfrm>
            <a:off x="2369448" y="2748816"/>
            <a:ext cx="14075584" cy="5141792"/>
          </a:xfrm>
          <a:prstGeom prst="rect">
            <a:avLst/>
          </a:prstGeom>
        </p:spPr>
        <p:txBody>
          <a:bodyPr lIns="0" tIns="0" rIns="0" bIns="0" rtlCol="0" anchor="t">
            <a:spAutoFit/>
          </a:bodyPr>
          <a:lstStyle/>
          <a:p>
            <a:pPr algn="ctr">
              <a:lnSpc>
                <a:spcPts val="13237"/>
              </a:lnSpc>
            </a:pPr>
            <a:r>
              <a:rPr lang="en-US" sz="14082">
                <a:solidFill>
                  <a:srgbClr val="FFFFFF">
                    <a:alpha val="40000"/>
                  </a:srgbClr>
                </a:solidFill>
                <a:latin typeface="Cormorant Garamond Bold"/>
              </a:rPr>
              <a:t>PROGRESSIVE</a:t>
            </a:r>
          </a:p>
          <a:p>
            <a:pPr algn="ctr">
              <a:lnSpc>
                <a:spcPts val="13237"/>
              </a:lnSpc>
            </a:pPr>
            <a:r>
              <a:rPr lang="en-US" sz="14082">
                <a:solidFill>
                  <a:srgbClr val="FFFFFF">
                    <a:alpha val="40000"/>
                  </a:srgbClr>
                </a:solidFill>
                <a:latin typeface="Cormorant Garamond Bold"/>
              </a:rPr>
              <a:t>WEB  </a:t>
            </a:r>
          </a:p>
          <a:p>
            <a:pPr algn="ctr">
              <a:lnSpc>
                <a:spcPts val="13237"/>
              </a:lnSpc>
            </a:pPr>
            <a:r>
              <a:rPr lang="en-US" sz="14082">
                <a:solidFill>
                  <a:srgbClr val="FFFFFF">
                    <a:alpha val="40000"/>
                  </a:srgbClr>
                </a:solidFill>
                <a:latin typeface="Cormorant Garamond Bold"/>
              </a:rPr>
              <a:t>PRESENTATION</a:t>
            </a:r>
          </a:p>
        </p:txBody>
      </p:sp>
      <p:sp>
        <p:nvSpPr>
          <p:cNvPr id="3" name="Freeform 3"/>
          <p:cNvSpPr/>
          <p:nvPr/>
        </p:nvSpPr>
        <p:spPr>
          <a:xfrm>
            <a:off x="301291" y="267215"/>
            <a:ext cx="1232977" cy="2589251"/>
          </a:xfrm>
          <a:custGeom>
            <a:avLst/>
            <a:gdLst/>
            <a:ahLst/>
            <a:cxnLst/>
            <a:rect l="l" t="t" r="r" b="b"/>
            <a:pathLst>
              <a:path w="1232977" h="2589251">
                <a:moveTo>
                  <a:pt x="0" y="0"/>
                </a:moveTo>
                <a:lnTo>
                  <a:pt x="1232977" y="0"/>
                </a:lnTo>
                <a:lnTo>
                  <a:pt x="1232977" y="2589251"/>
                </a:lnTo>
                <a:lnTo>
                  <a:pt x="0" y="2589251"/>
                </a:lnTo>
                <a:lnTo>
                  <a:pt x="0" y="0"/>
                </a:lnTo>
                <a:close/>
              </a:path>
            </a:pathLst>
          </a:custGeom>
          <a:blipFill>
            <a:blip r:embed="rId2"/>
            <a:stretch>
              <a:fillRect/>
            </a:stretch>
          </a:blipFill>
        </p:spPr>
      </p:sp>
      <p:sp>
        <p:nvSpPr>
          <p:cNvPr id="4" name="TextBox 4"/>
          <p:cNvSpPr txBox="1"/>
          <p:nvPr/>
        </p:nvSpPr>
        <p:spPr>
          <a:xfrm>
            <a:off x="1028700" y="3895780"/>
            <a:ext cx="16978921" cy="2247790"/>
          </a:xfrm>
          <a:prstGeom prst="rect">
            <a:avLst/>
          </a:prstGeom>
        </p:spPr>
        <p:txBody>
          <a:bodyPr lIns="0" tIns="0" rIns="0" bIns="0" rtlCol="0" anchor="t">
            <a:spAutoFit/>
          </a:bodyPr>
          <a:lstStyle/>
          <a:p>
            <a:pPr algn="ctr">
              <a:lnSpc>
                <a:spcPts val="18381"/>
              </a:lnSpc>
              <a:spcBef>
                <a:spcPct val="0"/>
              </a:spcBef>
            </a:pPr>
            <a:r>
              <a:rPr lang="en-US" sz="13129">
                <a:solidFill>
                  <a:srgbClr val="9F7866"/>
                </a:solidFill>
                <a:latin typeface="Daydream"/>
              </a:rPr>
              <a:t>Hair Accessories Store</a:t>
            </a:r>
          </a:p>
        </p:txBody>
      </p:sp>
      <p:sp>
        <p:nvSpPr>
          <p:cNvPr id="5" name="TextBox 5"/>
          <p:cNvSpPr txBox="1"/>
          <p:nvPr/>
        </p:nvSpPr>
        <p:spPr>
          <a:xfrm>
            <a:off x="301291" y="8867524"/>
            <a:ext cx="8112255" cy="1011751"/>
          </a:xfrm>
          <a:prstGeom prst="rect">
            <a:avLst/>
          </a:prstGeom>
        </p:spPr>
        <p:txBody>
          <a:bodyPr lIns="0" tIns="0" rIns="0" bIns="0" rtlCol="0" anchor="t">
            <a:spAutoFit/>
          </a:bodyPr>
          <a:lstStyle/>
          <a:p>
            <a:pPr>
              <a:lnSpc>
                <a:spcPts val="2656"/>
              </a:lnSpc>
            </a:pPr>
            <a:r>
              <a:rPr lang="en-US" sz="2415" spc="241">
                <a:solidFill>
                  <a:srgbClr val="9F7866"/>
                </a:solidFill>
                <a:latin typeface="Cormorant Garamond Bold"/>
              </a:rPr>
              <a:t>NAME: AAKANKSHA SUVARNA</a:t>
            </a:r>
          </a:p>
          <a:p>
            <a:pPr>
              <a:lnSpc>
                <a:spcPts val="2656"/>
              </a:lnSpc>
            </a:pPr>
            <a:r>
              <a:rPr lang="en-US" sz="2415" spc="241">
                <a:solidFill>
                  <a:srgbClr val="9F7866"/>
                </a:solidFill>
                <a:latin typeface="Cormorant Garamond Bold"/>
              </a:rPr>
              <a:t>ROLL NO: 65</a:t>
            </a:r>
          </a:p>
          <a:p>
            <a:pPr>
              <a:lnSpc>
                <a:spcPts val="2656"/>
              </a:lnSpc>
            </a:pPr>
            <a:r>
              <a:rPr lang="en-US" sz="2415" spc="241">
                <a:solidFill>
                  <a:srgbClr val="9F7866"/>
                </a:solidFill>
                <a:latin typeface="Cormorant Garamond Bold"/>
              </a:rPr>
              <a:t>CLASS: D15B</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669365" y="1200150"/>
            <a:ext cx="12514992" cy="1198752"/>
          </a:xfrm>
          <a:prstGeom prst="rect">
            <a:avLst/>
          </a:prstGeom>
        </p:spPr>
        <p:txBody>
          <a:bodyPr lIns="0" tIns="0" rIns="0" bIns="0" rtlCol="0" anchor="t">
            <a:spAutoFit/>
          </a:bodyPr>
          <a:lstStyle/>
          <a:p>
            <a:pPr algn="r">
              <a:lnSpc>
                <a:spcPts val="9000"/>
              </a:lnSpc>
            </a:pPr>
            <a:r>
              <a:rPr lang="en-US" sz="9000">
                <a:solidFill>
                  <a:srgbClr val="9F7866"/>
                </a:solidFill>
                <a:latin typeface="Cormorant Garamond Bold"/>
              </a:rPr>
              <a:t>TABLE OF CONTENTS</a:t>
            </a:r>
          </a:p>
        </p:txBody>
      </p:sp>
      <p:grpSp>
        <p:nvGrpSpPr>
          <p:cNvPr id="3" name="Group 3"/>
          <p:cNvGrpSpPr/>
          <p:nvPr/>
        </p:nvGrpSpPr>
        <p:grpSpPr>
          <a:xfrm>
            <a:off x="324720" y="3250905"/>
            <a:ext cx="4634759" cy="640769"/>
            <a:chOff x="0" y="0"/>
            <a:chExt cx="6179679" cy="854359"/>
          </a:xfrm>
        </p:grpSpPr>
        <p:sp>
          <p:nvSpPr>
            <p:cNvPr id="4" name="Freeform 4"/>
            <p:cNvSpPr/>
            <p:nvPr/>
          </p:nvSpPr>
          <p:spPr>
            <a:xfrm>
              <a:off x="0" y="0"/>
              <a:ext cx="1896628" cy="854359"/>
            </a:xfrm>
            <a:custGeom>
              <a:avLst/>
              <a:gdLst/>
              <a:ahLst/>
              <a:cxnLst/>
              <a:rect l="l" t="t" r="r" b="b"/>
              <a:pathLst>
                <a:path w="1896628" h="854359">
                  <a:moveTo>
                    <a:pt x="0" y="0"/>
                  </a:moveTo>
                  <a:lnTo>
                    <a:pt x="1896628" y="0"/>
                  </a:lnTo>
                  <a:lnTo>
                    <a:pt x="1896628" y="854359"/>
                  </a:lnTo>
                  <a:lnTo>
                    <a:pt x="0" y="854359"/>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808622" y="148568"/>
              <a:ext cx="3371056" cy="557224"/>
            </a:xfrm>
            <a:prstGeom prst="rect">
              <a:avLst/>
            </a:prstGeom>
          </p:spPr>
          <p:txBody>
            <a:bodyPr lIns="0" tIns="0" rIns="0" bIns="0" rtlCol="0" anchor="t">
              <a:spAutoFit/>
            </a:bodyPr>
            <a:lstStyle/>
            <a:p>
              <a:pPr>
                <a:lnSpc>
                  <a:spcPts val="3404"/>
                </a:lnSpc>
              </a:pPr>
              <a:r>
                <a:rPr lang="en-US" sz="2837">
                  <a:solidFill>
                    <a:srgbClr val="9F7866"/>
                  </a:solidFill>
                  <a:latin typeface="Cormorant Garamond Bold"/>
                </a:rPr>
                <a:t>Introduction</a:t>
              </a:r>
            </a:p>
          </p:txBody>
        </p:sp>
      </p:grpSp>
      <p:grpSp>
        <p:nvGrpSpPr>
          <p:cNvPr id="6" name="Group 6"/>
          <p:cNvGrpSpPr/>
          <p:nvPr/>
        </p:nvGrpSpPr>
        <p:grpSpPr>
          <a:xfrm>
            <a:off x="324720" y="5356797"/>
            <a:ext cx="4634759" cy="640769"/>
            <a:chOff x="0" y="0"/>
            <a:chExt cx="6179679" cy="854359"/>
          </a:xfrm>
        </p:grpSpPr>
        <p:sp>
          <p:nvSpPr>
            <p:cNvPr id="7" name="Freeform 7"/>
            <p:cNvSpPr/>
            <p:nvPr/>
          </p:nvSpPr>
          <p:spPr>
            <a:xfrm>
              <a:off x="0" y="0"/>
              <a:ext cx="1896628" cy="854359"/>
            </a:xfrm>
            <a:custGeom>
              <a:avLst/>
              <a:gdLst/>
              <a:ahLst/>
              <a:cxnLst/>
              <a:rect l="l" t="t" r="r" b="b"/>
              <a:pathLst>
                <a:path w="1896628" h="854359">
                  <a:moveTo>
                    <a:pt x="0" y="0"/>
                  </a:moveTo>
                  <a:lnTo>
                    <a:pt x="1896628" y="0"/>
                  </a:lnTo>
                  <a:lnTo>
                    <a:pt x="1896628" y="854359"/>
                  </a:lnTo>
                  <a:lnTo>
                    <a:pt x="0" y="854359"/>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2808622" y="148568"/>
              <a:ext cx="3371056" cy="557224"/>
            </a:xfrm>
            <a:prstGeom prst="rect">
              <a:avLst/>
            </a:prstGeom>
          </p:spPr>
          <p:txBody>
            <a:bodyPr lIns="0" tIns="0" rIns="0" bIns="0" rtlCol="0" anchor="t">
              <a:spAutoFit/>
            </a:bodyPr>
            <a:lstStyle/>
            <a:p>
              <a:pPr>
                <a:lnSpc>
                  <a:spcPts val="3404"/>
                </a:lnSpc>
              </a:pPr>
              <a:r>
                <a:rPr lang="en-US" sz="2837">
                  <a:solidFill>
                    <a:srgbClr val="9F7866"/>
                  </a:solidFill>
                  <a:latin typeface="Cormorant Garamond Bold"/>
                </a:rPr>
                <a:t>Implementation</a:t>
              </a:r>
            </a:p>
          </p:txBody>
        </p:sp>
      </p:grpSp>
      <p:grpSp>
        <p:nvGrpSpPr>
          <p:cNvPr id="9" name="Group 9"/>
          <p:cNvGrpSpPr/>
          <p:nvPr/>
        </p:nvGrpSpPr>
        <p:grpSpPr>
          <a:xfrm>
            <a:off x="324720" y="7365155"/>
            <a:ext cx="4634759" cy="835836"/>
            <a:chOff x="0" y="0"/>
            <a:chExt cx="6179679" cy="1114448"/>
          </a:xfrm>
        </p:grpSpPr>
        <p:sp>
          <p:nvSpPr>
            <p:cNvPr id="10" name="Freeform 10"/>
            <p:cNvSpPr/>
            <p:nvPr/>
          </p:nvSpPr>
          <p:spPr>
            <a:xfrm>
              <a:off x="0" y="130044"/>
              <a:ext cx="1896628" cy="854359"/>
            </a:xfrm>
            <a:custGeom>
              <a:avLst/>
              <a:gdLst/>
              <a:ahLst/>
              <a:cxnLst/>
              <a:rect l="l" t="t" r="r" b="b"/>
              <a:pathLst>
                <a:path w="1896628" h="854359">
                  <a:moveTo>
                    <a:pt x="0" y="0"/>
                  </a:moveTo>
                  <a:lnTo>
                    <a:pt x="1896628" y="0"/>
                  </a:lnTo>
                  <a:lnTo>
                    <a:pt x="1896628" y="854360"/>
                  </a:lnTo>
                  <a:lnTo>
                    <a:pt x="0" y="854360"/>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11" name="TextBox 11"/>
            <p:cNvSpPr txBox="1"/>
            <p:nvPr/>
          </p:nvSpPr>
          <p:spPr>
            <a:xfrm>
              <a:off x="2808622" y="0"/>
              <a:ext cx="3371056" cy="1114448"/>
            </a:xfrm>
            <a:prstGeom prst="rect">
              <a:avLst/>
            </a:prstGeom>
          </p:spPr>
          <p:txBody>
            <a:bodyPr lIns="0" tIns="0" rIns="0" bIns="0" rtlCol="0" anchor="t">
              <a:spAutoFit/>
            </a:bodyPr>
            <a:lstStyle/>
            <a:p>
              <a:pPr>
                <a:lnSpc>
                  <a:spcPts val="3404"/>
                </a:lnSpc>
              </a:pPr>
              <a:r>
                <a:rPr lang="en-US" sz="2837">
                  <a:solidFill>
                    <a:srgbClr val="9F7866"/>
                  </a:solidFill>
                  <a:latin typeface="Cormorant Garamond Bold"/>
                </a:rPr>
                <a:t>Service worker in PWA</a:t>
              </a:r>
            </a:p>
          </p:txBody>
        </p:sp>
      </p:grpSp>
      <p:grpSp>
        <p:nvGrpSpPr>
          <p:cNvPr id="12" name="Group 12"/>
          <p:cNvGrpSpPr/>
          <p:nvPr/>
        </p:nvGrpSpPr>
        <p:grpSpPr>
          <a:xfrm>
            <a:off x="6970559" y="3250905"/>
            <a:ext cx="4634759" cy="640769"/>
            <a:chOff x="0" y="0"/>
            <a:chExt cx="6179679" cy="854359"/>
          </a:xfrm>
        </p:grpSpPr>
        <p:sp>
          <p:nvSpPr>
            <p:cNvPr id="13" name="Freeform 13"/>
            <p:cNvSpPr/>
            <p:nvPr/>
          </p:nvSpPr>
          <p:spPr>
            <a:xfrm>
              <a:off x="0" y="0"/>
              <a:ext cx="1896628" cy="854359"/>
            </a:xfrm>
            <a:custGeom>
              <a:avLst/>
              <a:gdLst/>
              <a:ahLst/>
              <a:cxnLst/>
              <a:rect l="l" t="t" r="r" b="b"/>
              <a:pathLst>
                <a:path w="1896628" h="854359">
                  <a:moveTo>
                    <a:pt x="0" y="0"/>
                  </a:moveTo>
                  <a:lnTo>
                    <a:pt x="1896628" y="0"/>
                  </a:lnTo>
                  <a:lnTo>
                    <a:pt x="1896628" y="854359"/>
                  </a:lnTo>
                  <a:lnTo>
                    <a:pt x="0" y="854359"/>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14" name="TextBox 14"/>
            <p:cNvSpPr txBox="1"/>
            <p:nvPr/>
          </p:nvSpPr>
          <p:spPr>
            <a:xfrm>
              <a:off x="2808622" y="148568"/>
              <a:ext cx="3371056" cy="557224"/>
            </a:xfrm>
            <a:prstGeom prst="rect">
              <a:avLst/>
            </a:prstGeom>
          </p:spPr>
          <p:txBody>
            <a:bodyPr lIns="0" tIns="0" rIns="0" bIns="0" rtlCol="0" anchor="t">
              <a:spAutoFit/>
            </a:bodyPr>
            <a:lstStyle/>
            <a:p>
              <a:pPr>
                <a:lnSpc>
                  <a:spcPts val="3404"/>
                </a:lnSpc>
              </a:pPr>
              <a:r>
                <a:rPr lang="en-US" sz="2837">
                  <a:solidFill>
                    <a:srgbClr val="9F7866"/>
                  </a:solidFill>
                  <a:latin typeface="Cormorant Garamond Bold"/>
                </a:rPr>
                <a:t>Fetch event</a:t>
              </a:r>
            </a:p>
          </p:txBody>
        </p:sp>
      </p:grpSp>
      <p:grpSp>
        <p:nvGrpSpPr>
          <p:cNvPr id="15" name="Group 15"/>
          <p:cNvGrpSpPr/>
          <p:nvPr/>
        </p:nvGrpSpPr>
        <p:grpSpPr>
          <a:xfrm>
            <a:off x="6970559" y="5356797"/>
            <a:ext cx="4634759" cy="640769"/>
            <a:chOff x="0" y="0"/>
            <a:chExt cx="6179679" cy="854359"/>
          </a:xfrm>
        </p:grpSpPr>
        <p:sp>
          <p:nvSpPr>
            <p:cNvPr id="16" name="Freeform 16"/>
            <p:cNvSpPr/>
            <p:nvPr/>
          </p:nvSpPr>
          <p:spPr>
            <a:xfrm>
              <a:off x="0" y="0"/>
              <a:ext cx="1896628" cy="854359"/>
            </a:xfrm>
            <a:custGeom>
              <a:avLst/>
              <a:gdLst/>
              <a:ahLst/>
              <a:cxnLst/>
              <a:rect l="l" t="t" r="r" b="b"/>
              <a:pathLst>
                <a:path w="1896628" h="854359">
                  <a:moveTo>
                    <a:pt x="0" y="0"/>
                  </a:moveTo>
                  <a:lnTo>
                    <a:pt x="1896628" y="0"/>
                  </a:lnTo>
                  <a:lnTo>
                    <a:pt x="1896628" y="854359"/>
                  </a:lnTo>
                  <a:lnTo>
                    <a:pt x="0" y="854359"/>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2808622" y="148568"/>
              <a:ext cx="3371056" cy="557224"/>
            </a:xfrm>
            <a:prstGeom prst="rect">
              <a:avLst/>
            </a:prstGeom>
          </p:spPr>
          <p:txBody>
            <a:bodyPr lIns="0" tIns="0" rIns="0" bIns="0" rtlCol="0" anchor="t">
              <a:spAutoFit/>
            </a:bodyPr>
            <a:lstStyle/>
            <a:p>
              <a:pPr>
                <a:lnSpc>
                  <a:spcPts val="3404"/>
                </a:lnSpc>
              </a:pPr>
              <a:r>
                <a:rPr lang="en-US" sz="2837">
                  <a:solidFill>
                    <a:srgbClr val="9F7866"/>
                  </a:solidFill>
                  <a:latin typeface="Cormorant Garamond Bold"/>
                </a:rPr>
                <a:t>Push event</a:t>
              </a:r>
            </a:p>
          </p:txBody>
        </p:sp>
      </p:grpSp>
      <p:grpSp>
        <p:nvGrpSpPr>
          <p:cNvPr id="18" name="Group 18"/>
          <p:cNvGrpSpPr/>
          <p:nvPr/>
        </p:nvGrpSpPr>
        <p:grpSpPr>
          <a:xfrm>
            <a:off x="7007927" y="7462689"/>
            <a:ext cx="4634759" cy="640769"/>
            <a:chOff x="0" y="0"/>
            <a:chExt cx="6179679" cy="854359"/>
          </a:xfrm>
        </p:grpSpPr>
        <p:sp>
          <p:nvSpPr>
            <p:cNvPr id="19" name="Freeform 19"/>
            <p:cNvSpPr/>
            <p:nvPr/>
          </p:nvSpPr>
          <p:spPr>
            <a:xfrm>
              <a:off x="0" y="0"/>
              <a:ext cx="1896628" cy="854359"/>
            </a:xfrm>
            <a:custGeom>
              <a:avLst/>
              <a:gdLst/>
              <a:ahLst/>
              <a:cxnLst/>
              <a:rect l="l" t="t" r="r" b="b"/>
              <a:pathLst>
                <a:path w="1896628" h="854359">
                  <a:moveTo>
                    <a:pt x="0" y="0"/>
                  </a:moveTo>
                  <a:lnTo>
                    <a:pt x="1896628" y="0"/>
                  </a:lnTo>
                  <a:lnTo>
                    <a:pt x="1896628" y="854359"/>
                  </a:lnTo>
                  <a:lnTo>
                    <a:pt x="0" y="854359"/>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20" name="TextBox 20"/>
            <p:cNvSpPr txBox="1"/>
            <p:nvPr/>
          </p:nvSpPr>
          <p:spPr>
            <a:xfrm>
              <a:off x="2808622" y="148568"/>
              <a:ext cx="3371056" cy="557224"/>
            </a:xfrm>
            <a:prstGeom prst="rect">
              <a:avLst/>
            </a:prstGeom>
          </p:spPr>
          <p:txBody>
            <a:bodyPr lIns="0" tIns="0" rIns="0" bIns="0" rtlCol="0" anchor="t">
              <a:spAutoFit/>
            </a:bodyPr>
            <a:lstStyle/>
            <a:p>
              <a:pPr>
                <a:lnSpc>
                  <a:spcPts val="3404"/>
                </a:lnSpc>
              </a:pPr>
              <a:r>
                <a:rPr lang="en-US" sz="2837">
                  <a:solidFill>
                    <a:srgbClr val="9F7866"/>
                  </a:solidFill>
                  <a:latin typeface="Cormorant Garamond Bold"/>
                </a:rPr>
                <a:t>Sync event</a:t>
              </a:r>
            </a:p>
          </p:txBody>
        </p:sp>
      </p:grpSp>
      <p:sp>
        <p:nvSpPr>
          <p:cNvPr id="21" name="Freeform 21"/>
          <p:cNvSpPr/>
          <p:nvPr/>
        </p:nvSpPr>
        <p:spPr>
          <a:xfrm>
            <a:off x="13615093" y="3250905"/>
            <a:ext cx="1422471" cy="640769"/>
          </a:xfrm>
          <a:custGeom>
            <a:avLst/>
            <a:gdLst/>
            <a:ahLst/>
            <a:cxnLst/>
            <a:rect l="l" t="t" r="r" b="b"/>
            <a:pathLst>
              <a:path w="1422471" h="640769">
                <a:moveTo>
                  <a:pt x="0" y="0"/>
                </a:moveTo>
                <a:lnTo>
                  <a:pt x="1422471" y="0"/>
                </a:lnTo>
                <a:lnTo>
                  <a:pt x="1422471" y="640769"/>
                </a:lnTo>
                <a:lnTo>
                  <a:pt x="0" y="640769"/>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22" name="TextBox 22"/>
          <p:cNvSpPr txBox="1"/>
          <p:nvPr/>
        </p:nvSpPr>
        <p:spPr>
          <a:xfrm>
            <a:off x="15759708" y="3055838"/>
            <a:ext cx="2528292" cy="1671672"/>
          </a:xfrm>
          <a:prstGeom prst="rect">
            <a:avLst/>
          </a:prstGeom>
        </p:spPr>
        <p:txBody>
          <a:bodyPr lIns="0" tIns="0" rIns="0" bIns="0" rtlCol="0" anchor="t">
            <a:spAutoFit/>
          </a:bodyPr>
          <a:lstStyle/>
          <a:p>
            <a:pPr>
              <a:lnSpc>
                <a:spcPts val="3404"/>
              </a:lnSpc>
            </a:pPr>
            <a:r>
              <a:rPr lang="en-US" sz="2837">
                <a:solidFill>
                  <a:srgbClr val="9F7866"/>
                </a:solidFill>
                <a:latin typeface="Cormorant Garamond Bold"/>
              </a:rPr>
              <a:t>Performance ananlysis with Google lighthouse</a:t>
            </a:r>
          </a:p>
        </p:txBody>
      </p:sp>
      <p:grpSp>
        <p:nvGrpSpPr>
          <p:cNvPr id="23" name="Group 23"/>
          <p:cNvGrpSpPr/>
          <p:nvPr/>
        </p:nvGrpSpPr>
        <p:grpSpPr>
          <a:xfrm>
            <a:off x="13653241" y="5356797"/>
            <a:ext cx="4634759" cy="640769"/>
            <a:chOff x="0" y="0"/>
            <a:chExt cx="6179679" cy="854359"/>
          </a:xfrm>
        </p:grpSpPr>
        <p:sp>
          <p:nvSpPr>
            <p:cNvPr id="24" name="Freeform 24"/>
            <p:cNvSpPr/>
            <p:nvPr/>
          </p:nvSpPr>
          <p:spPr>
            <a:xfrm>
              <a:off x="0" y="0"/>
              <a:ext cx="1896628" cy="854359"/>
            </a:xfrm>
            <a:custGeom>
              <a:avLst/>
              <a:gdLst/>
              <a:ahLst/>
              <a:cxnLst/>
              <a:rect l="l" t="t" r="r" b="b"/>
              <a:pathLst>
                <a:path w="1896628" h="854359">
                  <a:moveTo>
                    <a:pt x="0" y="0"/>
                  </a:moveTo>
                  <a:lnTo>
                    <a:pt x="1896628" y="0"/>
                  </a:lnTo>
                  <a:lnTo>
                    <a:pt x="1896628" y="854359"/>
                  </a:lnTo>
                  <a:lnTo>
                    <a:pt x="0" y="854359"/>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25" name="TextBox 25"/>
            <p:cNvSpPr txBox="1"/>
            <p:nvPr/>
          </p:nvSpPr>
          <p:spPr>
            <a:xfrm>
              <a:off x="2808622" y="148568"/>
              <a:ext cx="3371056" cy="557224"/>
            </a:xfrm>
            <a:prstGeom prst="rect">
              <a:avLst/>
            </a:prstGeom>
          </p:spPr>
          <p:txBody>
            <a:bodyPr lIns="0" tIns="0" rIns="0" bIns="0" rtlCol="0" anchor="t">
              <a:spAutoFit/>
            </a:bodyPr>
            <a:lstStyle/>
            <a:p>
              <a:pPr>
                <a:lnSpc>
                  <a:spcPts val="3404"/>
                </a:lnSpc>
              </a:pPr>
              <a:r>
                <a:rPr lang="en-US" sz="2837">
                  <a:solidFill>
                    <a:srgbClr val="9F7866"/>
                  </a:solidFill>
                  <a:latin typeface="Cormorant Garamond Bold"/>
                </a:rPr>
                <a:t>Conclusion</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TextBox 2"/>
          <p:cNvSpPr txBox="1"/>
          <p:nvPr/>
        </p:nvSpPr>
        <p:spPr>
          <a:xfrm>
            <a:off x="600072" y="864107"/>
            <a:ext cx="7312259" cy="934947"/>
          </a:xfrm>
          <a:prstGeom prst="rect">
            <a:avLst/>
          </a:prstGeom>
        </p:spPr>
        <p:txBody>
          <a:bodyPr lIns="0" tIns="0" rIns="0" bIns="0" rtlCol="0" anchor="t">
            <a:spAutoFit/>
          </a:bodyPr>
          <a:lstStyle/>
          <a:p>
            <a:pPr>
              <a:lnSpc>
                <a:spcPts val="7079"/>
              </a:lnSpc>
            </a:pPr>
            <a:r>
              <a:rPr lang="en-US" sz="7079">
                <a:solidFill>
                  <a:srgbClr val="9F7866"/>
                </a:solidFill>
                <a:latin typeface="Cormorant Garamond Bold"/>
              </a:rPr>
              <a:t>WHAT IS PWA</a:t>
            </a:r>
          </a:p>
        </p:txBody>
      </p:sp>
      <p:grpSp>
        <p:nvGrpSpPr>
          <p:cNvPr id="3" name="Group 3"/>
          <p:cNvGrpSpPr/>
          <p:nvPr/>
        </p:nvGrpSpPr>
        <p:grpSpPr>
          <a:xfrm>
            <a:off x="2260975" y="2317268"/>
            <a:ext cx="13293855" cy="7198207"/>
            <a:chOff x="0" y="0"/>
            <a:chExt cx="17725140" cy="9597610"/>
          </a:xfrm>
        </p:grpSpPr>
        <p:sp>
          <p:nvSpPr>
            <p:cNvPr id="4" name="TextBox 4"/>
            <p:cNvSpPr txBox="1"/>
            <p:nvPr/>
          </p:nvSpPr>
          <p:spPr>
            <a:xfrm>
              <a:off x="0" y="0"/>
              <a:ext cx="17725140" cy="591942"/>
            </a:xfrm>
            <a:prstGeom prst="rect">
              <a:avLst/>
            </a:prstGeom>
          </p:spPr>
          <p:txBody>
            <a:bodyPr lIns="0" tIns="0" rIns="0" bIns="0" rtlCol="0" anchor="t">
              <a:spAutoFit/>
            </a:bodyPr>
            <a:lstStyle/>
            <a:p>
              <a:pPr>
                <a:lnSpc>
                  <a:spcPts val="3495"/>
                </a:lnSpc>
              </a:pPr>
              <a:endParaRPr/>
            </a:p>
          </p:txBody>
        </p:sp>
        <p:sp>
          <p:nvSpPr>
            <p:cNvPr id="5" name="TextBox 5"/>
            <p:cNvSpPr txBox="1"/>
            <p:nvPr/>
          </p:nvSpPr>
          <p:spPr>
            <a:xfrm>
              <a:off x="0" y="502570"/>
              <a:ext cx="17725140" cy="9095040"/>
            </a:xfrm>
            <a:prstGeom prst="rect">
              <a:avLst/>
            </a:prstGeom>
          </p:spPr>
          <p:txBody>
            <a:bodyPr lIns="0" tIns="0" rIns="0" bIns="0" rtlCol="0" anchor="t">
              <a:spAutoFit/>
            </a:bodyPr>
            <a:lstStyle/>
            <a:p>
              <a:pPr marL="709452" lvl="1" indent="-354726" algn="l">
                <a:lnSpc>
                  <a:spcPts val="6144"/>
                </a:lnSpc>
                <a:buFont typeface="Arial"/>
                <a:buChar char="•"/>
              </a:pPr>
              <a:r>
                <a:rPr lang="en-US" sz="3286">
                  <a:solidFill>
                    <a:srgbClr val="9F7866"/>
                  </a:solidFill>
                  <a:latin typeface="Cormorant Garamond Bold"/>
                </a:rPr>
                <a:t>Cross-</a:t>
              </a:r>
              <a:r>
                <a:rPr lang="en-US" sz="3286" u="none" strike="noStrike">
                  <a:solidFill>
                    <a:srgbClr val="9F7866"/>
                  </a:solidFill>
                  <a:latin typeface="Cormorant Garamond Bold"/>
                </a:rPr>
                <a:t>Platform Compatibility: PWAs work seamlessly across various devices and platforms, reducing the need for separate development efforts for different operating systems.</a:t>
              </a:r>
            </a:p>
            <a:p>
              <a:pPr marL="709452" lvl="1" indent="-354726" algn="l">
                <a:lnSpc>
                  <a:spcPts val="6144"/>
                </a:lnSpc>
                <a:buFont typeface="Arial"/>
                <a:buChar char="•"/>
              </a:pPr>
              <a:r>
                <a:rPr lang="en-US" sz="3286" u="none" strike="noStrike">
                  <a:solidFill>
                    <a:srgbClr val="9F7866"/>
                  </a:solidFill>
                  <a:latin typeface="Cormorant Garamond Bold"/>
                </a:rPr>
                <a:t>Improved User Experience: They offer fast loading times, offline access, and smooth navigation, enhancing user satisfaction and engagement.</a:t>
              </a:r>
            </a:p>
            <a:p>
              <a:pPr marL="709452" lvl="1" indent="-354726" algn="l">
                <a:lnSpc>
                  <a:spcPts val="6144"/>
                </a:lnSpc>
                <a:buFont typeface="Arial"/>
                <a:buChar char="•"/>
              </a:pPr>
              <a:r>
                <a:rPr lang="en-US" sz="3286" u="none" strike="noStrike">
                  <a:solidFill>
                    <a:srgbClr val="9F7866"/>
                  </a:solidFill>
                  <a:latin typeface="Cormorant Garamond Bold"/>
                </a:rPr>
                <a:t>Cost-Efficiency and Accessibility: Developing a PWA involves lower costs compared to native apps, and their accessibility via URLs eliminates the need for app store downloads, making them more convenient for users.</a:t>
              </a:r>
            </a:p>
            <a:p>
              <a:pPr marL="0" lvl="0" indent="0" algn="l">
                <a:lnSpc>
                  <a:spcPts val="6144"/>
                </a:lnSpc>
              </a:pPr>
              <a:endParaRPr lang="en-US" sz="3286" u="none" strike="noStrike">
                <a:solidFill>
                  <a:srgbClr val="9F7866"/>
                </a:solidFill>
                <a:latin typeface="Cormorant Garamond Bold"/>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TextBox 2"/>
          <p:cNvSpPr txBox="1"/>
          <p:nvPr/>
        </p:nvSpPr>
        <p:spPr>
          <a:xfrm>
            <a:off x="2369448" y="2041884"/>
            <a:ext cx="14075584" cy="5631733"/>
          </a:xfrm>
          <a:prstGeom prst="rect">
            <a:avLst/>
          </a:prstGeom>
        </p:spPr>
        <p:txBody>
          <a:bodyPr lIns="0" tIns="0" rIns="0" bIns="0" rtlCol="0" anchor="t">
            <a:spAutoFit/>
          </a:bodyPr>
          <a:lstStyle/>
          <a:p>
            <a:pPr algn="ctr">
              <a:lnSpc>
                <a:spcPts val="22955"/>
              </a:lnSpc>
            </a:pPr>
            <a:r>
              <a:rPr lang="en-US" sz="14082" dirty="0">
                <a:solidFill>
                  <a:srgbClr val="FFFFFF">
                    <a:alpha val="40000"/>
                  </a:srgbClr>
                </a:solidFill>
                <a:latin typeface="Cormorant Garamond Bold"/>
              </a:rPr>
              <a:t>FLUTTER  </a:t>
            </a:r>
          </a:p>
          <a:p>
            <a:pPr algn="ctr">
              <a:lnSpc>
                <a:spcPts val="22955"/>
              </a:lnSpc>
            </a:pPr>
            <a:r>
              <a:rPr lang="en-US" sz="14082" dirty="0">
                <a:solidFill>
                  <a:srgbClr val="FFFFFF">
                    <a:alpha val="40000"/>
                  </a:srgbClr>
                </a:solidFill>
                <a:latin typeface="Cormorant Garamond Bold"/>
              </a:rPr>
              <a:t>PRESENTATION</a:t>
            </a:r>
          </a:p>
        </p:txBody>
      </p:sp>
      <p:sp>
        <p:nvSpPr>
          <p:cNvPr id="3" name="Freeform 3"/>
          <p:cNvSpPr/>
          <p:nvPr/>
        </p:nvSpPr>
        <p:spPr>
          <a:xfrm>
            <a:off x="301291" y="267215"/>
            <a:ext cx="1232977" cy="2589251"/>
          </a:xfrm>
          <a:custGeom>
            <a:avLst/>
            <a:gdLst/>
            <a:ahLst/>
            <a:cxnLst/>
            <a:rect l="l" t="t" r="r" b="b"/>
            <a:pathLst>
              <a:path w="1232977" h="2589251">
                <a:moveTo>
                  <a:pt x="0" y="0"/>
                </a:moveTo>
                <a:lnTo>
                  <a:pt x="1232977" y="0"/>
                </a:lnTo>
                <a:lnTo>
                  <a:pt x="1232977" y="2589251"/>
                </a:lnTo>
                <a:lnTo>
                  <a:pt x="0" y="2589251"/>
                </a:lnTo>
                <a:lnTo>
                  <a:pt x="0" y="0"/>
                </a:lnTo>
                <a:close/>
              </a:path>
            </a:pathLst>
          </a:custGeom>
          <a:blipFill>
            <a:blip r:embed="rId2"/>
            <a:stretch>
              <a:fillRect/>
            </a:stretch>
          </a:blipFill>
        </p:spPr>
      </p:sp>
      <p:sp>
        <p:nvSpPr>
          <p:cNvPr id="4" name="TextBox 4"/>
          <p:cNvSpPr txBox="1"/>
          <p:nvPr/>
        </p:nvSpPr>
        <p:spPr>
          <a:xfrm>
            <a:off x="917780" y="4009999"/>
            <a:ext cx="16978921" cy="2247790"/>
          </a:xfrm>
          <a:prstGeom prst="rect">
            <a:avLst/>
          </a:prstGeom>
        </p:spPr>
        <p:txBody>
          <a:bodyPr lIns="0" tIns="0" rIns="0" bIns="0" rtlCol="0" anchor="t">
            <a:spAutoFit/>
          </a:bodyPr>
          <a:lstStyle/>
          <a:p>
            <a:pPr algn="ctr">
              <a:lnSpc>
                <a:spcPts val="18381"/>
              </a:lnSpc>
              <a:spcBef>
                <a:spcPct val="0"/>
              </a:spcBef>
            </a:pPr>
            <a:r>
              <a:rPr lang="en-US" sz="13129">
                <a:solidFill>
                  <a:srgbClr val="9F7866"/>
                </a:solidFill>
                <a:latin typeface="Daydream"/>
              </a:rPr>
              <a:t>Wedding Planning Application</a:t>
            </a:r>
          </a:p>
        </p:txBody>
      </p:sp>
      <p:sp>
        <p:nvSpPr>
          <p:cNvPr id="5" name="TextBox 5"/>
          <p:cNvSpPr txBox="1"/>
          <p:nvPr/>
        </p:nvSpPr>
        <p:spPr>
          <a:xfrm>
            <a:off x="301291" y="8867524"/>
            <a:ext cx="8112255" cy="1011751"/>
          </a:xfrm>
          <a:prstGeom prst="rect">
            <a:avLst/>
          </a:prstGeom>
        </p:spPr>
        <p:txBody>
          <a:bodyPr lIns="0" tIns="0" rIns="0" bIns="0" rtlCol="0" anchor="t">
            <a:spAutoFit/>
          </a:bodyPr>
          <a:lstStyle/>
          <a:p>
            <a:pPr>
              <a:lnSpc>
                <a:spcPts val="2656"/>
              </a:lnSpc>
            </a:pPr>
            <a:r>
              <a:rPr lang="en-US" sz="2415" spc="241">
                <a:solidFill>
                  <a:srgbClr val="9F7866"/>
                </a:solidFill>
                <a:latin typeface="Cormorant Garamond Bold"/>
              </a:rPr>
              <a:t>NAME: AAKANKSHA SUVARNA</a:t>
            </a:r>
          </a:p>
          <a:p>
            <a:pPr>
              <a:lnSpc>
                <a:spcPts val="2656"/>
              </a:lnSpc>
            </a:pPr>
            <a:r>
              <a:rPr lang="en-US" sz="2415" spc="241">
                <a:solidFill>
                  <a:srgbClr val="9F7866"/>
                </a:solidFill>
                <a:latin typeface="Cormorant Garamond Bold"/>
              </a:rPr>
              <a:t>ROLL NO: 65</a:t>
            </a:r>
          </a:p>
          <a:p>
            <a:pPr>
              <a:lnSpc>
                <a:spcPts val="2656"/>
              </a:lnSpc>
            </a:pPr>
            <a:r>
              <a:rPr lang="en-US" sz="2415" spc="241">
                <a:solidFill>
                  <a:srgbClr val="9F7866"/>
                </a:solidFill>
                <a:latin typeface="Cormorant Garamond Bold"/>
              </a:rPr>
              <a:t>CLASS: D15B</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1456" y="2446279"/>
            <a:ext cx="16585087" cy="7462425"/>
          </a:xfrm>
          <a:custGeom>
            <a:avLst/>
            <a:gdLst/>
            <a:ahLst/>
            <a:cxnLst/>
            <a:rect l="l" t="t" r="r" b="b"/>
            <a:pathLst>
              <a:path w="16585087" h="7462425">
                <a:moveTo>
                  <a:pt x="0" y="0"/>
                </a:moveTo>
                <a:lnTo>
                  <a:pt x="16585088" y="0"/>
                </a:lnTo>
                <a:lnTo>
                  <a:pt x="16585088" y="7462425"/>
                </a:lnTo>
                <a:lnTo>
                  <a:pt x="0" y="7462425"/>
                </a:lnTo>
                <a:lnTo>
                  <a:pt x="0" y="0"/>
                </a:lnTo>
                <a:close/>
              </a:path>
            </a:pathLst>
          </a:custGeom>
          <a:blipFill>
            <a:blip r:embed="rId2"/>
            <a:stretch>
              <a:fillRect/>
            </a:stretch>
          </a:blipFill>
        </p:spPr>
      </p:sp>
      <p:sp>
        <p:nvSpPr>
          <p:cNvPr id="3" name="TextBox 3"/>
          <p:cNvSpPr txBox="1"/>
          <p:nvPr/>
        </p:nvSpPr>
        <p:spPr>
          <a:xfrm>
            <a:off x="3329898" y="1025362"/>
            <a:ext cx="11554666" cy="1200150"/>
          </a:xfrm>
          <a:prstGeom prst="rect">
            <a:avLst/>
          </a:prstGeom>
        </p:spPr>
        <p:txBody>
          <a:bodyPr lIns="0" tIns="0" rIns="0" bIns="0" rtlCol="0" anchor="t">
            <a:spAutoFit/>
          </a:bodyPr>
          <a:lstStyle/>
          <a:p>
            <a:pPr marL="0" lvl="0" indent="0" algn="ctr">
              <a:lnSpc>
                <a:spcPts val="9000"/>
              </a:lnSpc>
              <a:spcBef>
                <a:spcPct val="0"/>
              </a:spcBef>
            </a:pPr>
            <a:r>
              <a:rPr lang="en-US" sz="9000">
                <a:solidFill>
                  <a:srgbClr val="9F7866"/>
                </a:solidFill>
                <a:latin typeface="Cormorant Garamond Bold"/>
              </a:rPr>
              <a:t>IMPLEMENTATION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17162" y="2223892"/>
            <a:ext cx="15653677" cy="7843161"/>
          </a:xfrm>
          <a:custGeom>
            <a:avLst/>
            <a:gdLst/>
            <a:ahLst/>
            <a:cxnLst/>
            <a:rect l="l" t="t" r="r" b="b"/>
            <a:pathLst>
              <a:path w="15653677" h="7843161">
                <a:moveTo>
                  <a:pt x="0" y="0"/>
                </a:moveTo>
                <a:lnTo>
                  <a:pt x="15653676" y="0"/>
                </a:lnTo>
                <a:lnTo>
                  <a:pt x="15653676" y="7843161"/>
                </a:lnTo>
                <a:lnTo>
                  <a:pt x="0" y="7843161"/>
                </a:lnTo>
                <a:lnTo>
                  <a:pt x="0" y="0"/>
                </a:lnTo>
                <a:close/>
              </a:path>
            </a:pathLst>
          </a:custGeom>
          <a:blipFill>
            <a:blip r:embed="rId2"/>
            <a:stretch>
              <a:fillRect/>
            </a:stretch>
          </a:blipFill>
        </p:spPr>
      </p:sp>
      <p:sp>
        <p:nvSpPr>
          <p:cNvPr id="3" name="TextBox 3"/>
          <p:cNvSpPr txBox="1"/>
          <p:nvPr/>
        </p:nvSpPr>
        <p:spPr>
          <a:xfrm>
            <a:off x="1664949" y="1023742"/>
            <a:ext cx="14958102" cy="1200150"/>
          </a:xfrm>
          <a:prstGeom prst="rect">
            <a:avLst/>
          </a:prstGeom>
        </p:spPr>
        <p:txBody>
          <a:bodyPr lIns="0" tIns="0" rIns="0" bIns="0" rtlCol="0" anchor="t">
            <a:spAutoFit/>
          </a:bodyPr>
          <a:lstStyle/>
          <a:p>
            <a:pPr marL="0" lvl="0" indent="0" algn="ctr">
              <a:lnSpc>
                <a:spcPts val="9000"/>
              </a:lnSpc>
              <a:spcBef>
                <a:spcPct val="0"/>
              </a:spcBef>
            </a:pPr>
            <a:r>
              <a:rPr lang="en-US" sz="9000">
                <a:solidFill>
                  <a:srgbClr val="9F7866"/>
                </a:solidFill>
                <a:latin typeface="Cormorant Garamond Bold"/>
              </a:rPr>
              <a:t>SERVICE  WORKER  IN  PWA</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197374" y="5403368"/>
            <a:ext cx="17572938" cy="2468005"/>
          </a:xfrm>
          <a:custGeom>
            <a:avLst/>
            <a:gdLst/>
            <a:ahLst/>
            <a:cxnLst/>
            <a:rect l="l" t="t" r="r" b="b"/>
            <a:pathLst>
              <a:path w="17572938" h="2468005">
                <a:moveTo>
                  <a:pt x="0" y="0"/>
                </a:moveTo>
                <a:lnTo>
                  <a:pt x="17572938" y="0"/>
                </a:lnTo>
                <a:lnTo>
                  <a:pt x="17572938" y="2468005"/>
                </a:lnTo>
                <a:lnTo>
                  <a:pt x="0" y="2468005"/>
                </a:lnTo>
                <a:lnTo>
                  <a:pt x="0" y="0"/>
                </a:lnTo>
                <a:close/>
              </a:path>
            </a:pathLst>
          </a:custGeom>
          <a:blipFill>
            <a:blip r:embed="rId2"/>
            <a:stretch>
              <a:fillRect/>
            </a:stretch>
          </a:blipFill>
        </p:spPr>
      </p:sp>
      <p:sp>
        <p:nvSpPr>
          <p:cNvPr id="3" name="TextBox 3"/>
          <p:cNvSpPr txBox="1"/>
          <p:nvPr/>
        </p:nvSpPr>
        <p:spPr>
          <a:xfrm>
            <a:off x="4654271" y="860173"/>
            <a:ext cx="8979458" cy="1198752"/>
          </a:xfrm>
          <a:prstGeom prst="rect">
            <a:avLst/>
          </a:prstGeom>
        </p:spPr>
        <p:txBody>
          <a:bodyPr lIns="0" tIns="0" rIns="0" bIns="0" rtlCol="0" anchor="t">
            <a:spAutoFit/>
          </a:bodyPr>
          <a:lstStyle/>
          <a:p>
            <a:pPr algn="ctr">
              <a:lnSpc>
                <a:spcPts val="9000"/>
              </a:lnSpc>
            </a:pPr>
            <a:r>
              <a:rPr lang="en-US" sz="9000">
                <a:solidFill>
                  <a:srgbClr val="9F7866"/>
                </a:solidFill>
                <a:latin typeface="Cormorant Garamond Bold"/>
              </a:rPr>
              <a:t>FETCH EVENT</a:t>
            </a:r>
          </a:p>
        </p:txBody>
      </p:sp>
      <p:grpSp>
        <p:nvGrpSpPr>
          <p:cNvPr id="4" name="Group 4"/>
          <p:cNvGrpSpPr/>
          <p:nvPr/>
        </p:nvGrpSpPr>
        <p:grpSpPr>
          <a:xfrm>
            <a:off x="2260975" y="5403368"/>
            <a:ext cx="13293855" cy="1026007"/>
            <a:chOff x="0" y="0"/>
            <a:chExt cx="17725140" cy="1368010"/>
          </a:xfrm>
        </p:grpSpPr>
        <p:sp>
          <p:nvSpPr>
            <p:cNvPr id="5" name="TextBox 5"/>
            <p:cNvSpPr txBox="1"/>
            <p:nvPr/>
          </p:nvSpPr>
          <p:spPr>
            <a:xfrm>
              <a:off x="0" y="0"/>
              <a:ext cx="17725140" cy="591942"/>
            </a:xfrm>
            <a:prstGeom prst="rect">
              <a:avLst/>
            </a:prstGeom>
          </p:spPr>
          <p:txBody>
            <a:bodyPr lIns="0" tIns="0" rIns="0" bIns="0" rtlCol="0" anchor="t">
              <a:spAutoFit/>
            </a:bodyPr>
            <a:lstStyle/>
            <a:p>
              <a:pPr>
                <a:lnSpc>
                  <a:spcPts val="3495"/>
                </a:lnSpc>
              </a:pPr>
              <a:endParaRPr/>
            </a:p>
          </p:txBody>
        </p:sp>
        <p:sp>
          <p:nvSpPr>
            <p:cNvPr id="6" name="TextBox 6"/>
            <p:cNvSpPr txBox="1"/>
            <p:nvPr/>
          </p:nvSpPr>
          <p:spPr>
            <a:xfrm>
              <a:off x="0" y="502570"/>
              <a:ext cx="17725140" cy="865440"/>
            </a:xfrm>
            <a:prstGeom prst="rect">
              <a:avLst/>
            </a:prstGeom>
          </p:spPr>
          <p:txBody>
            <a:bodyPr lIns="0" tIns="0" rIns="0" bIns="0" rtlCol="0" anchor="t">
              <a:spAutoFit/>
            </a:bodyPr>
            <a:lstStyle/>
            <a:p>
              <a:pPr marL="0" lvl="0" indent="0" algn="l">
                <a:lnSpc>
                  <a:spcPts val="6144"/>
                </a:lnSpc>
              </a:pPr>
              <a:endParaRPr/>
            </a:p>
          </p:txBody>
        </p:sp>
      </p:grpSp>
      <p:sp>
        <p:nvSpPr>
          <p:cNvPr id="7" name="TextBox 7"/>
          <p:cNvSpPr txBox="1"/>
          <p:nvPr/>
        </p:nvSpPr>
        <p:spPr>
          <a:xfrm>
            <a:off x="281591" y="3050693"/>
            <a:ext cx="17252624" cy="4705350"/>
          </a:xfrm>
          <a:prstGeom prst="rect">
            <a:avLst/>
          </a:prstGeom>
        </p:spPr>
        <p:txBody>
          <a:bodyPr lIns="0" tIns="0" rIns="0" bIns="0" rtlCol="0" anchor="t">
            <a:spAutoFit/>
          </a:bodyPr>
          <a:lstStyle/>
          <a:p>
            <a:pPr marL="0" lvl="0" indent="0" algn="ctr">
              <a:lnSpc>
                <a:spcPts val="4320"/>
              </a:lnSpc>
              <a:spcBef>
                <a:spcPct val="0"/>
              </a:spcBef>
            </a:pPr>
            <a:r>
              <a:rPr lang="en-US" sz="3600" u="none" strike="noStrike">
                <a:solidFill>
                  <a:srgbClr val="76513F"/>
                </a:solidFill>
                <a:latin typeface="Cormorant Garamond Bold"/>
              </a:rPr>
              <a:t>The fetch event in a ServiceWorker triggers whenever the browser fetches a resource. It allows the ServiceWorker to intercept network requests, enabling tasks like caching resources for offline use, fetching resources from the network, or executing custom logic on requests and responses.</a:t>
            </a:r>
          </a:p>
          <a:p>
            <a:pPr marL="0" lvl="0" indent="0" algn="ctr">
              <a:lnSpc>
                <a:spcPts val="2877"/>
              </a:lnSpc>
              <a:spcBef>
                <a:spcPct val="0"/>
              </a:spcBef>
            </a:pPr>
            <a:endParaRPr lang="en-US" sz="3600" u="none" strike="noStrike">
              <a:solidFill>
                <a:srgbClr val="76513F"/>
              </a:solidFill>
              <a:latin typeface="Cormorant Garamond Bold"/>
            </a:endParaRPr>
          </a:p>
          <a:p>
            <a:pPr marL="0" lvl="0" indent="0" algn="ctr">
              <a:lnSpc>
                <a:spcPts val="2877"/>
              </a:lnSpc>
              <a:spcBef>
                <a:spcPct val="0"/>
              </a:spcBef>
            </a:pPr>
            <a:endParaRPr lang="en-US" sz="3600" u="none" strike="noStrike">
              <a:solidFill>
                <a:srgbClr val="76513F"/>
              </a:solidFill>
              <a:latin typeface="Cormorant Garamond Bold"/>
            </a:endParaRPr>
          </a:p>
          <a:p>
            <a:pPr marL="0" lvl="0" indent="0" algn="ctr">
              <a:lnSpc>
                <a:spcPts val="2877"/>
              </a:lnSpc>
              <a:spcBef>
                <a:spcPct val="0"/>
              </a:spcBef>
            </a:pPr>
            <a:endParaRPr lang="en-US" sz="3600" u="none" strike="noStrike">
              <a:solidFill>
                <a:srgbClr val="76513F"/>
              </a:solidFill>
              <a:latin typeface="Cormorant Garamond Bold"/>
            </a:endParaRPr>
          </a:p>
          <a:p>
            <a:pPr marL="0" lvl="0" indent="0" algn="ctr">
              <a:lnSpc>
                <a:spcPts val="2877"/>
              </a:lnSpc>
              <a:spcBef>
                <a:spcPct val="0"/>
              </a:spcBef>
            </a:pPr>
            <a:endParaRPr lang="en-US" sz="3600" u="none" strike="noStrike">
              <a:solidFill>
                <a:srgbClr val="76513F"/>
              </a:solidFill>
              <a:latin typeface="Cormorant Garamond Bold"/>
            </a:endParaRPr>
          </a:p>
          <a:p>
            <a:pPr marL="0" lvl="0" indent="0" algn="ctr">
              <a:lnSpc>
                <a:spcPts val="2877"/>
              </a:lnSpc>
              <a:spcBef>
                <a:spcPct val="0"/>
              </a:spcBef>
            </a:pPr>
            <a:endParaRPr lang="en-US" sz="3600" u="none" strike="noStrike">
              <a:solidFill>
                <a:srgbClr val="76513F"/>
              </a:solidFill>
              <a:latin typeface="Cormorant Garamond Bold"/>
            </a:endParaRPr>
          </a:p>
          <a:p>
            <a:pPr marL="0" lvl="0" indent="0" algn="ctr">
              <a:lnSpc>
                <a:spcPts val="2877"/>
              </a:lnSpc>
              <a:spcBef>
                <a:spcPct val="0"/>
              </a:spcBef>
            </a:pPr>
            <a:endParaRPr lang="en-US" sz="3600" u="none" strike="noStrike">
              <a:solidFill>
                <a:srgbClr val="76513F"/>
              </a:solidFill>
              <a:latin typeface="Cormorant Garamond Bold"/>
            </a:endParaRPr>
          </a:p>
          <a:p>
            <a:pPr marL="0" lvl="0" indent="0" algn="ctr">
              <a:lnSpc>
                <a:spcPts val="2877"/>
              </a:lnSpc>
              <a:spcBef>
                <a:spcPct val="0"/>
              </a:spcBef>
            </a:pPr>
            <a:endParaRPr lang="en-US" sz="3600" u="none" strike="noStrike">
              <a:solidFill>
                <a:srgbClr val="76513F"/>
              </a:solidFill>
              <a:latin typeface="Cormorant Garamond Bo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100736" y="5407047"/>
            <a:ext cx="18086527" cy="2120798"/>
          </a:xfrm>
          <a:custGeom>
            <a:avLst/>
            <a:gdLst/>
            <a:ahLst/>
            <a:cxnLst/>
            <a:rect l="l" t="t" r="r" b="b"/>
            <a:pathLst>
              <a:path w="18086527" h="2120798">
                <a:moveTo>
                  <a:pt x="0" y="0"/>
                </a:moveTo>
                <a:lnTo>
                  <a:pt x="18086528" y="0"/>
                </a:lnTo>
                <a:lnTo>
                  <a:pt x="18086528" y="2120798"/>
                </a:lnTo>
                <a:lnTo>
                  <a:pt x="0" y="2120798"/>
                </a:lnTo>
                <a:lnTo>
                  <a:pt x="0" y="0"/>
                </a:lnTo>
                <a:close/>
              </a:path>
            </a:pathLst>
          </a:custGeom>
          <a:blipFill>
            <a:blip r:embed="rId2"/>
            <a:stretch>
              <a:fillRect/>
            </a:stretch>
          </a:blipFill>
        </p:spPr>
      </p:sp>
      <p:sp>
        <p:nvSpPr>
          <p:cNvPr id="3" name="TextBox 3"/>
          <p:cNvSpPr txBox="1"/>
          <p:nvPr/>
        </p:nvSpPr>
        <p:spPr>
          <a:xfrm>
            <a:off x="4654271" y="860173"/>
            <a:ext cx="8979458" cy="1198752"/>
          </a:xfrm>
          <a:prstGeom prst="rect">
            <a:avLst/>
          </a:prstGeom>
        </p:spPr>
        <p:txBody>
          <a:bodyPr lIns="0" tIns="0" rIns="0" bIns="0" rtlCol="0" anchor="t">
            <a:spAutoFit/>
          </a:bodyPr>
          <a:lstStyle/>
          <a:p>
            <a:pPr algn="ctr">
              <a:lnSpc>
                <a:spcPts val="9000"/>
              </a:lnSpc>
            </a:pPr>
            <a:r>
              <a:rPr lang="en-US" sz="9000">
                <a:solidFill>
                  <a:srgbClr val="9F7866"/>
                </a:solidFill>
                <a:latin typeface="Cormorant Garamond Bold"/>
              </a:rPr>
              <a:t>PUSH EVENT</a:t>
            </a:r>
          </a:p>
        </p:txBody>
      </p:sp>
      <p:grpSp>
        <p:nvGrpSpPr>
          <p:cNvPr id="4" name="Group 4"/>
          <p:cNvGrpSpPr/>
          <p:nvPr/>
        </p:nvGrpSpPr>
        <p:grpSpPr>
          <a:xfrm>
            <a:off x="2260975" y="5403368"/>
            <a:ext cx="13293855" cy="1026007"/>
            <a:chOff x="0" y="0"/>
            <a:chExt cx="17725140" cy="1368010"/>
          </a:xfrm>
        </p:grpSpPr>
        <p:sp>
          <p:nvSpPr>
            <p:cNvPr id="5" name="TextBox 5"/>
            <p:cNvSpPr txBox="1"/>
            <p:nvPr/>
          </p:nvSpPr>
          <p:spPr>
            <a:xfrm>
              <a:off x="0" y="0"/>
              <a:ext cx="17725140" cy="591942"/>
            </a:xfrm>
            <a:prstGeom prst="rect">
              <a:avLst/>
            </a:prstGeom>
          </p:spPr>
          <p:txBody>
            <a:bodyPr lIns="0" tIns="0" rIns="0" bIns="0" rtlCol="0" anchor="t">
              <a:spAutoFit/>
            </a:bodyPr>
            <a:lstStyle/>
            <a:p>
              <a:pPr>
                <a:lnSpc>
                  <a:spcPts val="3495"/>
                </a:lnSpc>
              </a:pPr>
              <a:endParaRPr/>
            </a:p>
          </p:txBody>
        </p:sp>
        <p:sp>
          <p:nvSpPr>
            <p:cNvPr id="6" name="TextBox 6"/>
            <p:cNvSpPr txBox="1"/>
            <p:nvPr/>
          </p:nvSpPr>
          <p:spPr>
            <a:xfrm>
              <a:off x="0" y="502570"/>
              <a:ext cx="17725140" cy="865440"/>
            </a:xfrm>
            <a:prstGeom prst="rect">
              <a:avLst/>
            </a:prstGeom>
          </p:spPr>
          <p:txBody>
            <a:bodyPr lIns="0" tIns="0" rIns="0" bIns="0" rtlCol="0" anchor="t">
              <a:spAutoFit/>
            </a:bodyPr>
            <a:lstStyle/>
            <a:p>
              <a:pPr marL="0" lvl="0" indent="0" algn="l">
                <a:lnSpc>
                  <a:spcPts val="6144"/>
                </a:lnSpc>
              </a:pPr>
              <a:endParaRPr/>
            </a:p>
          </p:txBody>
        </p:sp>
      </p:grpSp>
      <p:sp>
        <p:nvSpPr>
          <p:cNvPr id="7" name="TextBox 7"/>
          <p:cNvSpPr txBox="1"/>
          <p:nvPr/>
        </p:nvSpPr>
        <p:spPr>
          <a:xfrm>
            <a:off x="517688" y="3433762"/>
            <a:ext cx="17252624" cy="1628775"/>
          </a:xfrm>
          <a:prstGeom prst="rect">
            <a:avLst/>
          </a:prstGeom>
        </p:spPr>
        <p:txBody>
          <a:bodyPr lIns="0" tIns="0" rIns="0" bIns="0" rtlCol="0" anchor="t">
            <a:spAutoFit/>
          </a:bodyPr>
          <a:lstStyle/>
          <a:p>
            <a:pPr marL="0" lvl="0" indent="0" algn="ctr">
              <a:lnSpc>
                <a:spcPts val="4320"/>
              </a:lnSpc>
              <a:spcBef>
                <a:spcPct val="0"/>
              </a:spcBef>
            </a:pPr>
            <a:r>
              <a:rPr lang="en-US" sz="3600" u="none" strike="noStrike">
                <a:solidFill>
                  <a:srgbClr val="76513F"/>
                </a:solidFill>
                <a:latin typeface="Cormorant Garamond Bold"/>
              </a:rPr>
              <a:t>The push event in a ServiceWorker is triggered when the browser receives a push notification from a server. It allows the ServiceWorker to handle the incoming notification, typically by displaying it to the user or performing background tasks based on the notification's content.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726453" y="5650230"/>
            <a:ext cx="17043859" cy="2140392"/>
          </a:xfrm>
          <a:custGeom>
            <a:avLst/>
            <a:gdLst/>
            <a:ahLst/>
            <a:cxnLst/>
            <a:rect l="l" t="t" r="r" b="b"/>
            <a:pathLst>
              <a:path w="17043859" h="2140392">
                <a:moveTo>
                  <a:pt x="0" y="0"/>
                </a:moveTo>
                <a:lnTo>
                  <a:pt x="17043859" y="0"/>
                </a:lnTo>
                <a:lnTo>
                  <a:pt x="17043859" y="2140392"/>
                </a:lnTo>
                <a:lnTo>
                  <a:pt x="0" y="2140392"/>
                </a:lnTo>
                <a:lnTo>
                  <a:pt x="0" y="0"/>
                </a:lnTo>
                <a:close/>
              </a:path>
            </a:pathLst>
          </a:custGeom>
          <a:blipFill>
            <a:blip r:embed="rId2"/>
            <a:stretch>
              <a:fillRect/>
            </a:stretch>
          </a:blipFill>
        </p:spPr>
      </p:sp>
      <p:sp>
        <p:nvSpPr>
          <p:cNvPr id="3" name="TextBox 3"/>
          <p:cNvSpPr txBox="1"/>
          <p:nvPr/>
        </p:nvSpPr>
        <p:spPr>
          <a:xfrm>
            <a:off x="4654271" y="860173"/>
            <a:ext cx="8979458" cy="1198752"/>
          </a:xfrm>
          <a:prstGeom prst="rect">
            <a:avLst/>
          </a:prstGeom>
        </p:spPr>
        <p:txBody>
          <a:bodyPr lIns="0" tIns="0" rIns="0" bIns="0" rtlCol="0" anchor="t">
            <a:spAutoFit/>
          </a:bodyPr>
          <a:lstStyle/>
          <a:p>
            <a:pPr algn="ctr">
              <a:lnSpc>
                <a:spcPts val="9000"/>
              </a:lnSpc>
            </a:pPr>
            <a:r>
              <a:rPr lang="en-US" sz="9000">
                <a:solidFill>
                  <a:srgbClr val="9F7866"/>
                </a:solidFill>
                <a:latin typeface="Cormorant Garamond Bold"/>
              </a:rPr>
              <a:t>SYNC EVENT</a:t>
            </a:r>
          </a:p>
        </p:txBody>
      </p:sp>
      <p:sp>
        <p:nvSpPr>
          <p:cNvPr id="4" name="TextBox 4"/>
          <p:cNvSpPr txBox="1"/>
          <p:nvPr/>
        </p:nvSpPr>
        <p:spPr>
          <a:xfrm>
            <a:off x="517688" y="3162300"/>
            <a:ext cx="17252624" cy="2171700"/>
          </a:xfrm>
          <a:prstGeom prst="rect">
            <a:avLst/>
          </a:prstGeom>
        </p:spPr>
        <p:txBody>
          <a:bodyPr lIns="0" tIns="0" rIns="0" bIns="0" rtlCol="0" anchor="t">
            <a:spAutoFit/>
          </a:bodyPr>
          <a:lstStyle/>
          <a:p>
            <a:pPr marL="0" lvl="0" indent="0" algn="ctr">
              <a:lnSpc>
                <a:spcPts val="4320"/>
              </a:lnSpc>
              <a:spcBef>
                <a:spcPct val="0"/>
              </a:spcBef>
            </a:pPr>
            <a:r>
              <a:rPr lang="en-US" sz="3600" u="none" strike="noStrike">
                <a:solidFill>
                  <a:srgbClr val="76513F"/>
                </a:solidFill>
                <a:latin typeface="Cormorant Garamond Bold"/>
              </a:rPr>
              <a:t>The sync event in a Service Worker allows background synchronization tasks, enabling offline web apps to update data when the network is available. It's triggered when the browser reconnects to the internet after being offline, providing a retry mechanism for failed synchronization attempts.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611235" y="762227"/>
            <a:ext cx="14170461" cy="2527953"/>
          </a:xfrm>
          <a:prstGeom prst="rect">
            <a:avLst/>
          </a:prstGeom>
        </p:spPr>
        <p:txBody>
          <a:bodyPr lIns="0" tIns="0" rIns="0" bIns="0" rtlCol="0" anchor="t">
            <a:spAutoFit/>
          </a:bodyPr>
          <a:lstStyle/>
          <a:p>
            <a:pPr>
              <a:lnSpc>
                <a:spcPts val="10040"/>
              </a:lnSpc>
            </a:pPr>
            <a:r>
              <a:rPr lang="en-US" sz="8163">
                <a:solidFill>
                  <a:srgbClr val="9F7866"/>
                </a:solidFill>
                <a:latin typeface="Cormorant Garamond Bold"/>
              </a:rPr>
              <a:t>PERFORMANCE ANALYSIS WITH GOOGLE LIGHTHOUSE</a:t>
            </a:r>
          </a:p>
        </p:txBody>
      </p:sp>
      <p:sp>
        <p:nvSpPr>
          <p:cNvPr id="3" name="TextBox 3"/>
          <p:cNvSpPr txBox="1"/>
          <p:nvPr/>
        </p:nvSpPr>
        <p:spPr>
          <a:xfrm>
            <a:off x="1231467" y="4098515"/>
            <a:ext cx="16382437" cy="5159785"/>
          </a:xfrm>
          <a:prstGeom prst="rect">
            <a:avLst/>
          </a:prstGeom>
        </p:spPr>
        <p:txBody>
          <a:bodyPr lIns="0" tIns="0" rIns="0" bIns="0" rtlCol="0" anchor="t">
            <a:spAutoFit/>
          </a:bodyPr>
          <a:lstStyle/>
          <a:p>
            <a:pPr>
              <a:lnSpc>
                <a:spcPts val="5892"/>
              </a:lnSpc>
            </a:pPr>
            <a:r>
              <a:rPr lang="en-US" sz="3954">
                <a:solidFill>
                  <a:srgbClr val="76513F"/>
                </a:solidFill>
                <a:latin typeface="Cormorant Garamond Bold"/>
              </a:rPr>
              <a:t>Google Lighthouse is an open-source tool developed by Google that helps developers improve the quality and performance of web pages and web applications. </a:t>
            </a:r>
          </a:p>
          <a:p>
            <a:pPr>
              <a:lnSpc>
                <a:spcPts val="5892"/>
              </a:lnSpc>
            </a:pPr>
            <a:endParaRPr lang="en-US" sz="3954">
              <a:solidFill>
                <a:srgbClr val="76513F"/>
              </a:solidFill>
              <a:latin typeface="Cormorant Garamond Bold"/>
            </a:endParaRPr>
          </a:p>
          <a:p>
            <a:pPr>
              <a:lnSpc>
                <a:spcPts val="5892"/>
              </a:lnSpc>
            </a:pPr>
            <a:r>
              <a:rPr lang="en-US" sz="3954">
                <a:solidFill>
                  <a:srgbClr val="76513F"/>
                </a:solidFill>
                <a:latin typeface="Cormorant Garamond Bold"/>
              </a:rPr>
              <a:t>It is commonly used to audit and analyze various aspects of a website, including performance, accessibility, best practices, SEO (Search Engine Optimization), and Progressive Web App (PWA) functionality.</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55569" y="2040530"/>
            <a:ext cx="15576863" cy="7820917"/>
          </a:xfrm>
          <a:custGeom>
            <a:avLst/>
            <a:gdLst/>
            <a:ahLst/>
            <a:cxnLst/>
            <a:rect l="l" t="t" r="r" b="b"/>
            <a:pathLst>
              <a:path w="15576863" h="7820917">
                <a:moveTo>
                  <a:pt x="0" y="0"/>
                </a:moveTo>
                <a:lnTo>
                  <a:pt x="15576862" y="0"/>
                </a:lnTo>
                <a:lnTo>
                  <a:pt x="15576862" y="7820917"/>
                </a:lnTo>
                <a:lnTo>
                  <a:pt x="0" y="7820917"/>
                </a:lnTo>
                <a:lnTo>
                  <a:pt x="0" y="0"/>
                </a:lnTo>
                <a:close/>
              </a:path>
            </a:pathLst>
          </a:custGeom>
          <a:blipFill>
            <a:blip r:embed="rId2"/>
            <a:stretch>
              <a:fillRect/>
            </a:stretch>
          </a:blipFill>
        </p:spPr>
      </p:sp>
      <p:sp>
        <p:nvSpPr>
          <p:cNvPr id="3" name="TextBox 3"/>
          <p:cNvSpPr txBox="1"/>
          <p:nvPr/>
        </p:nvSpPr>
        <p:spPr>
          <a:xfrm>
            <a:off x="270391" y="1009650"/>
            <a:ext cx="17747219" cy="808881"/>
          </a:xfrm>
          <a:prstGeom prst="rect">
            <a:avLst/>
          </a:prstGeom>
        </p:spPr>
        <p:txBody>
          <a:bodyPr lIns="0" tIns="0" rIns="0" bIns="0" rtlCol="0" anchor="t">
            <a:spAutoFit/>
          </a:bodyPr>
          <a:lstStyle/>
          <a:p>
            <a:pPr>
              <a:lnSpc>
                <a:spcPts val="6390"/>
              </a:lnSpc>
            </a:pPr>
            <a:r>
              <a:rPr lang="en-US" sz="5195">
                <a:solidFill>
                  <a:srgbClr val="9F7866"/>
                </a:solidFill>
                <a:latin typeface="Cormorant Garamond Bold"/>
              </a:rPr>
              <a:t>PERFORMANCE ANALYSIS WITH GOOGLE LIGHTHOUSE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TextBox 2"/>
          <p:cNvSpPr txBox="1"/>
          <p:nvPr/>
        </p:nvSpPr>
        <p:spPr>
          <a:xfrm>
            <a:off x="4654271" y="749177"/>
            <a:ext cx="8979458" cy="1198752"/>
          </a:xfrm>
          <a:prstGeom prst="rect">
            <a:avLst/>
          </a:prstGeom>
        </p:spPr>
        <p:txBody>
          <a:bodyPr lIns="0" tIns="0" rIns="0" bIns="0" rtlCol="0" anchor="t">
            <a:spAutoFit/>
          </a:bodyPr>
          <a:lstStyle/>
          <a:p>
            <a:pPr algn="ctr">
              <a:lnSpc>
                <a:spcPts val="9000"/>
              </a:lnSpc>
            </a:pPr>
            <a:r>
              <a:rPr lang="en-US" sz="9000">
                <a:solidFill>
                  <a:srgbClr val="9F7866"/>
                </a:solidFill>
                <a:latin typeface="Cormorant Garamond Bold"/>
              </a:rPr>
              <a:t>CONCLUSION</a:t>
            </a:r>
          </a:p>
        </p:txBody>
      </p:sp>
      <p:sp>
        <p:nvSpPr>
          <p:cNvPr id="3" name="TextBox 3"/>
          <p:cNvSpPr txBox="1"/>
          <p:nvPr/>
        </p:nvSpPr>
        <p:spPr>
          <a:xfrm>
            <a:off x="1028700" y="3286125"/>
            <a:ext cx="16230600" cy="5429250"/>
          </a:xfrm>
          <a:prstGeom prst="rect">
            <a:avLst/>
          </a:prstGeom>
        </p:spPr>
        <p:txBody>
          <a:bodyPr lIns="0" tIns="0" rIns="0" bIns="0" rtlCol="0" anchor="t">
            <a:spAutoFit/>
          </a:bodyPr>
          <a:lstStyle/>
          <a:p>
            <a:pPr>
              <a:lnSpc>
                <a:spcPts val="4320"/>
              </a:lnSpc>
            </a:pPr>
            <a:r>
              <a:rPr lang="en-US" sz="3600">
                <a:solidFill>
                  <a:srgbClr val="9F7866"/>
                </a:solidFill>
                <a:latin typeface="Cormorant Garamond Bold"/>
              </a:rPr>
              <a:t>In conclusion, our journey in developing the E-commerce Progressive Web Application (PWA) has been filled with significant accomplishments. From the initial setup and smooth registration of service workers to the successful implementation of features like fetching data, sending push notifications, and syncing content seamlessly, we've effectively showcased the power and versatility of PWAs in modern web development.</a:t>
            </a:r>
          </a:p>
          <a:p>
            <a:pPr>
              <a:lnSpc>
                <a:spcPts val="4320"/>
              </a:lnSpc>
            </a:pPr>
            <a:endParaRPr lang="en-US" sz="3600">
              <a:solidFill>
                <a:srgbClr val="9F7866"/>
              </a:solidFill>
              <a:latin typeface="Cormorant Garamond Bold"/>
            </a:endParaRPr>
          </a:p>
          <a:p>
            <a:pPr>
              <a:lnSpc>
                <a:spcPts val="4320"/>
              </a:lnSpc>
            </a:pPr>
            <a:r>
              <a:rPr lang="en-US" sz="3600">
                <a:solidFill>
                  <a:srgbClr val="9F7866"/>
                </a:solidFill>
                <a:latin typeface="Cormorant Garamond Bold"/>
              </a:rPr>
              <a:t> The importance of PWAs for enhancing user experience cannot be overstated, and as we look to the future, there are ample opportunities for further enhancements and innovations in our E-commerce PWA, ensuring continued growth and success in the ever-evolving digital landscape.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TextBox 2"/>
          <p:cNvSpPr txBox="1"/>
          <p:nvPr/>
        </p:nvSpPr>
        <p:spPr>
          <a:xfrm>
            <a:off x="1697267" y="2365380"/>
            <a:ext cx="15752350" cy="5908664"/>
          </a:xfrm>
          <a:prstGeom prst="rect">
            <a:avLst/>
          </a:prstGeom>
        </p:spPr>
        <p:txBody>
          <a:bodyPr lIns="0" tIns="0" rIns="0" bIns="0" rtlCol="0" anchor="t">
            <a:spAutoFit/>
          </a:bodyPr>
          <a:lstStyle/>
          <a:p>
            <a:pPr algn="ctr">
              <a:lnSpc>
                <a:spcPts val="15287"/>
              </a:lnSpc>
            </a:pPr>
            <a:r>
              <a:rPr lang="en-US" sz="15760">
                <a:solidFill>
                  <a:srgbClr val="FFFFFF">
                    <a:alpha val="40000"/>
                  </a:srgbClr>
                </a:solidFill>
                <a:latin typeface="Cormorant Garamond Bold"/>
              </a:rPr>
              <a:t>FOR A </a:t>
            </a:r>
          </a:p>
          <a:p>
            <a:pPr algn="ctr">
              <a:lnSpc>
                <a:spcPts val="15287"/>
              </a:lnSpc>
            </a:pPr>
            <a:r>
              <a:rPr lang="en-US" sz="15760">
                <a:solidFill>
                  <a:srgbClr val="FFFFFF">
                    <a:alpha val="40000"/>
                  </a:srgbClr>
                </a:solidFill>
                <a:latin typeface="Cormorant Garamond Bold"/>
              </a:rPr>
              <a:t>PATIENT HEARING</a:t>
            </a:r>
          </a:p>
        </p:txBody>
      </p:sp>
      <p:sp>
        <p:nvSpPr>
          <p:cNvPr id="3" name="TextBox 3"/>
          <p:cNvSpPr txBox="1"/>
          <p:nvPr/>
        </p:nvSpPr>
        <p:spPr>
          <a:xfrm>
            <a:off x="5109688" y="3729856"/>
            <a:ext cx="9443803" cy="3360688"/>
          </a:xfrm>
          <a:prstGeom prst="rect">
            <a:avLst/>
          </a:prstGeom>
        </p:spPr>
        <p:txBody>
          <a:bodyPr lIns="0" tIns="0" rIns="0" bIns="0" rtlCol="0" anchor="t">
            <a:spAutoFit/>
          </a:bodyPr>
          <a:lstStyle/>
          <a:p>
            <a:pPr algn="ctr">
              <a:lnSpc>
                <a:spcPts val="12570"/>
              </a:lnSpc>
            </a:pPr>
            <a:r>
              <a:rPr lang="en-US" sz="15144">
                <a:solidFill>
                  <a:srgbClr val="9F7866"/>
                </a:solidFill>
                <a:latin typeface="Cormorant Garamond Bol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669365" y="1200150"/>
            <a:ext cx="12514992" cy="1198752"/>
          </a:xfrm>
          <a:prstGeom prst="rect">
            <a:avLst/>
          </a:prstGeom>
        </p:spPr>
        <p:txBody>
          <a:bodyPr lIns="0" tIns="0" rIns="0" bIns="0" rtlCol="0" anchor="t">
            <a:spAutoFit/>
          </a:bodyPr>
          <a:lstStyle/>
          <a:p>
            <a:pPr algn="r">
              <a:lnSpc>
                <a:spcPts val="9000"/>
              </a:lnSpc>
            </a:pPr>
            <a:r>
              <a:rPr lang="en-US" sz="9000">
                <a:solidFill>
                  <a:srgbClr val="9F7866"/>
                </a:solidFill>
                <a:latin typeface="Cormorant Garamond Bold"/>
              </a:rPr>
              <a:t>TABLE OF CONTENTS</a:t>
            </a:r>
          </a:p>
        </p:txBody>
      </p:sp>
      <p:grpSp>
        <p:nvGrpSpPr>
          <p:cNvPr id="3" name="Group 3"/>
          <p:cNvGrpSpPr/>
          <p:nvPr/>
        </p:nvGrpSpPr>
        <p:grpSpPr>
          <a:xfrm>
            <a:off x="626862" y="3846599"/>
            <a:ext cx="4492837" cy="621148"/>
            <a:chOff x="0" y="0"/>
            <a:chExt cx="5990450" cy="828198"/>
          </a:xfrm>
        </p:grpSpPr>
        <p:sp>
          <p:nvSpPr>
            <p:cNvPr id="4" name="Freeform 4"/>
            <p:cNvSpPr/>
            <p:nvPr/>
          </p:nvSpPr>
          <p:spPr>
            <a:xfrm>
              <a:off x="0" y="0"/>
              <a:ext cx="1838551" cy="828198"/>
            </a:xfrm>
            <a:custGeom>
              <a:avLst/>
              <a:gdLst/>
              <a:ahLst/>
              <a:cxnLst/>
              <a:rect l="l" t="t" r="r" b="b"/>
              <a:pathLst>
                <a:path w="1838551" h="828198">
                  <a:moveTo>
                    <a:pt x="0" y="0"/>
                  </a:moveTo>
                  <a:lnTo>
                    <a:pt x="1838551" y="0"/>
                  </a:lnTo>
                  <a:lnTo>
                    <a:pt x="1838551" y="828198"/>
                  </a:lnTo>
                  <a:lnTo>
                    <a:pt x="0" y="82819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722619" y="134493"/>
              <a:ext cx="3267831" cy="549686"/>
            </a:xfrm>
            <a:prstGeom prst="rect">
              <a:avLst/>
            </a:prstGeom>
          </p:spPr>
          <p:txBody>
            <a:bodyPr lIns="0" tIns="0" rIns="0" bIns="0" rtlCol="0" anchor="t">
              <a:spAutoFit/>
            </a:bodyPr>
            <a:lstStyle/>
            <a:p>
              <a:pPr>
                <a:lnSpc>
                  <a:spcPts val="3300"/>
                </a:lnSpc>
              </a:pPr>
              <a:r>
                <a:rPr lang="en-US" sz="2750">
                  <a:solidFill>
                    <a:srgbClr val="9F7866"/>
                  </a:solidFill>
                  <a:latin typeface="Cormorant Garamond Bold"/>
                </a:rPr>
                <a:t>Introduction</a:t>
              </a:r>
            </a:p>
          </p:txBody>
        </p:sp>
      </p:grpSp>
      <p:grpSp>
        <p:nvGrpSpPr>
          <p:cNvPr id="6" name="Group 6"/>
          <p:cNvGrpSpPr/>
          <p:nvPr/>
        </p:nvGrpSpPr>
        <p:grpSpPr>
          <a:xfrm>
            <a:off x="626862" y="5793459"/>
            <a:ext cx="4492837" cy="810242"/>
            <a:chOff x="0" y="0"/>
            <a:chExt cx="5990450" cy="1080322"/>
          </a:xfrm>
        </p:grpSpPr>
        <p:sp>
          <p:nvSpPr>
            <p:cNvPr id="7" name="Freeform 7"/>
            <p:cNvSpPr/>
            <p:nvPr/>
          </p:nvSpPr>
          <p:spPr>
            <a:xfrm>
              <a:off x="0" y="126062"/>
              <a:ext cx="1838551" cy="828198"/>
            </a:xfrm>
            <a:custGeom>
              <a:avLst/>
              <a:gdLst/>
              <a:ahLst/>
              <a:cxnLst/>
              <a:rect l="l" t="t" r="r" b="b"/>
              <a:pathLst>
                <a:path w="1838551" h="828198">
                  <a:moveTo>
                    <a:pt x="0" y="0"/>
                  </a:moveTo>
                  <a:lnTo>
                    <a:pt x="1838551" y="0"/>
                  </a:lnTo>
                  <a:lnTo>
                    <a:pt x="1838551" y="828198"/>
                  </a:lnTo>
                  <a:lnTo>
                    <a:pt x="0" y="82819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2722619" y="-9525"/>
              <a:ext cx="3267831" cy="1089847"/>
            </a:xfrm>
            <a:prstGeom prst="rect">
              <a:avLst/>
            </a:prstGeom>
          </p:spPr>
          <p:txBody>
            <a:bodyPr lIns="0" tIns="0" rIns="0" bIns="0" rtlCol="0" anchor="t">
              <a:spAutoFit/>
            </a:bodyPr>
            <a:lstStyle/>
            <a:p>
              <a:pPr>
                <a:lnSpc>
                  <a:spcPts val="3300"/>
                </a:lnSpc>
              </a:pPr>
              <a:r>
                <a:rPr lang="en-US" sz="2750">
                  <a:solidFill>
                    <a:srgbClr val="9F7866"/>
                  </a:solidFill>
                  <a:latin typeface="Cormorant Garamond Bold"/>
                </a:rPr>
                <a:t>Problem statement</a:t>
              </a:r>
            </a:p>
          </p:txBody>
        </p:sp>
      </p:grpSp>
      <p:grpSp>
        <p:nvGrpSpPr>
          <p:cNvPr id="9" name="Group 9"/>
          <p:cNvGrpSpPr/>
          <p:nvPr/>
        </p:nvGrpSpPr>
        <p:grpSpPr>
          <a:xfrm>
            <a:off x="626862" y="7834867"/>
            <a:ext cx="4492837" cy="810242"/>
            <a:chOff x="0" y="0"/>
            <a:chExt cx="5990450" cy="1080322"/>
          </a:xfrm>
        </p:grpSpPr>
        <p:sp>
          <p:nvSpPr>
            <p:cNvPr id="10" name="Freeform 10"/>
            <p:cNvSpPr/>
            <p:nvPr/>
          </p:nvSpPr>
          <p:spPr>
            <a:xfrm>
              <a:off x="0" y="126062"/>
              <a:ext cx="1838551" cy="828198"/>
            </a:xfrm>
            <a:custGeom>
              <a:avLst/>
              <a:gdLst/>
              <a:ahLst/>
              <a:cxnLst/>
              <a:rect l="l" t="t" r="r" b="b"/>
              <a:pathLst>
                <a:path w="1838551" h="828198">
                  <a:moveTo>
                    <a:pt x="0" y="0"/>
                  </a:moveTo>
                  <a:lnTo>
                    <a:pt x="1838551" y="0"/>
                  </a:lnTo>
                  <a:lnTo>
                    <a:pt x="1838551" y="828198"/>
                  </a:lnTo>
                  <a:lnTo>
                    <a:pt x="0" y="82819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11" name="TextBox 11"/>
            <p:cNvSpPr txBox="1"/>
            <p:nvPr/>
          </p:nvSpPr>
          <p:spPr>
            <a:xfrm>
              <a:off x="2722619" y="-9525"/>
              <a:ext cx="3267831" cy="1089847"/>
            </a:xfrm>
            <a:prstGeom prst="rect">
              <a:avLst/>
            </a:prstGeom>
          </p:spPr>
          <p:txBody>
            <a:bodyPr lIns="0" tIns="0" rIns="0" bIns="0" rtlCol="0" anchor="t">
              <a:spAutoFit/>
            </a:bodyPr>
            <a:lstStyle/>
            <a:p>
              <a:pPr>
                <a:lnSpc>
                  <a:spcPts val="3300"/>
                </a:lnSpc>
              </a:pPr>
              <a:r>
                <a:rPr lang="en-US" sz="2750">
                  <a:solidFill>
                    <a:srgbClr val="9F7866"/>
                  </a:solidFill>
                  <a:latin typeface="Cormorant Garamond Bold"/>
                </a:rPr>
                <a:t>Objectives and Features</a:t>
              </a:r>
            </a:p>
          </p:txBody>
        </p:sp>
      </p:grpSp>
      <p:grpSp>
        <p:nvGrpSpPr>
          <p:cNvPr id="12" name="Group 12"/>
          <p:cNvGrpSpPr/>
          <p:nvPr/>
        </p:nvGrpSpPr>
        <p:grpSpPr>
          <a:xfrm>
            <a:off x="7069197" y="3846599"/>
            <a:ext cx="4492837" cy="621148"/>
            <a:chOff x="0" y="0"/>
            <a:chExt cx="5990450" cy="828198"/>
          </a:xfrm>
        </p:grpSpPr>
        <p:sp>
          <p:nvSpPr>
            <p:cNvPr id="13" name="Freeform 13"/>
            <p:cNvSpPr/>
            <p:nvPr/>
          </p:nvSpPr>
          <p:spPr>
            <a:xfrm>
              <a:off x="0" y="0"/>
              <a:ext cx="1838551" cy="828198"/>
            </a:xfrm>
            <a:custGeom>
              <a:avLst/>
              <a:gdLst/>
              <a:ahLst/>
              <a:cxnLst/>
              <a:rect l="l" t="t" r="r" b="b"/>
              <a:pathLst>
                <a:path w="1838551" h="828198">
                  <a:moveTo>
                    <a:pt x="0" y="0"/>
                  </a:moveTo>
                  <a:lnTo>
                    <a:pt x="1838551" y="0"/>
                  </a:lnTo>
                  <a:lnTo>
                    <a:pt x="1838551" y="828198"/>
                  </a:lnTo>
                  <a:lnTo>
                    <a:pt x="0" y="82819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14" name="TextBox 14"/>
            <p:cNvSpPr txBox="1"/>
            <p:nvPr/>
          </p:nvSpPr>
          <p:spPr>
            <a:xfrm>
              <a:off x="2722619" y="134493"/>
              <a:ext cx="3267831" cy="549686"/>
            </a:xfrm>
            <a:prstGeom prst="rect">
              <a:avLst/>
            </a:prstGeom>
          </p:spPr>
          <p:txBody>
            <a:bodyPr lIns="0" tIns="0" rIns="0" bIns="0" rtlCol="0" anchor="t">
              <a:spAutoFit/>
            </a:bodyPr>
            <a:lstStyle/>
            <a:p>
              <a:pPr>
                <a:lnSpc>
                  <a:spcPts val="3300"/>
                </a:lnSpc>
              </a:pPr>
              <a:r>
                <a:rPr lang="en-US" sz="2750">
                  <a:solidFill>
                    <a:srgbClr val="9F7866"/>
                  </a:solidFill>
                  <a:latin typeface="Cormorant Garamond Bold"/>
                </a:rPr>
                <a:t>Literature survey</a:t>
              </a:r>
            </a:p>
          </p:txBody>
        </p:sp>
      </p:grpSp>
      <p:grpSp>
        <p:nvGrpSpPr>
          <p:cNvPr id="15" name="Group 15"/>
          <p:cNvGrpSpPr/>
          <p:nvPr/>
        </p:nvGrpSpPr>
        <p:grpSpPr>
          <a:xfrm>
            <a:off x="7069197" y="5888006"/>
            <a:ext cx="4492837" cy="621148"/>
            <a:chOff x="0" y="0"/>
            <a:chExt cx="5990450" cy="828198"/>
          </a:xfrm>
        </p:grpSpPr>
        <p:sp>
          <p:nvSpPr>
            <p:cNvPr id="16" name="Freeform 16"/>
            <p:cNvSpPr/>
            <p:nvPr/>
          </p:nvSpPr>
          <p:spPr>
            <a:xfrm>
              <a:off x="0" y="0"/>
              <a:ext cx="1838551" cy="828198"/>
            </a:xfrm>
            <a:custGeom>
              <a:avLst/>
              <a:gdLst/>
              <a:ahLst/>
              <a:cxnLst/>
              <a:rect l="l" t="t" r="r" b="b"/>
              <a:pathLst>
                <a:path w="1838551" h="828198">
                  <a:moveTo>
                    <a:pt x="0" y="0"/>
                  </a:moveTo>
                  <a:lnTo>
                    <a:pt x="1838551" y="0"/>
                  </a:lnTo>
                  <a:lnTo>
                    <a:pt x="1838551" y="828198"/>
                  </a:lnTo>
                  <a:lnTo>
                    <a:pt x="0" y="82819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2722619" y="134493"/>
              <a:ext cx="3267831" cy="549686"/>
            </a:xfrm>
            <a:prstGeom prst="rect">
              <a:avLst/>
            </a:prstGeom>
          </p:spPr>
          <p:txBody>
            <a:bodyPr lIns="0" tIns="0" rIns="0" bIns="0" rtlCol="0" anchor="t">
              <a:spAutoFit/>
            </a:bodyPr>
            <a:lstStyle/>
            <a:p>
              <a:pPr>
                <a:lnSpc>
                  <a:spcPts val="3300"/>
                </a:lnSpc>
              </a:pPr>
              <a:r>
                <a:rPr lang="en-US" sz="2750">
                  <a:solidFill>
                    <a:srgbClr val="9F7866"/>
                  </a:solidFill>
                  <a:latin typeface="Cormorant Garamond Bold"/>
                </a:rPr>
                <a:t>UML Diagram</a:t>
              </a:r>
            </a:p>
          </p:txBody>
        </p:sp>
      </p:grpSp>
      <p:grpSp>
        <p:nvGrpSpPr>
          <p:cNvPr id="18" name="Group 18"/>
          <p:cNvGrpSpPr/>
          <p:nvPr/>
        </p:nvGrpSpPr>
        <p:grpSpPr>
          <a:xfrm>
            <a:off x="7105421" y="7929413"/>
            <a:ext cx="4492837" cy="621148"/>
            <a:chOff x="0" y="0"/>
            <a:chExt cx="5990450" cy="828198"/>
          </a:xfrm>
        </p:grpSpPr>
        <p:sp>
          <p:nvSpPr>
            <p:cNvPr id="19" name="Freeform 19"/>
            <p:cNvSpPr/>
            <p:nvPr/>
          </p:nvSpPr>
          <p:spPr>
            <a:xfrm>
              <a:off x="0" y="0"/>
              <a:ext cx="1838551" cy="828198"/>
            </a:xfrm>
            <a:custGeom>
              <a:avLst/>
              <a:gdLst/>
              <a:ahLst/>
              <a:cxnLst/>
              <a:rect l="l" t="t" r="r" b="b"/>
              <a:pathLst>
                <a:path w="1838551" h="828198">
                  <a:moveTo>
                    <a:pt x="0" y="0"/>
                  </a:moveTo>
                  <a:lnTo>
                    <a:pt x="1838551" y="0"/>
                  </a:lnTo>
                  <a:lnTo>
                    <a:pt x="1838551" y="828198"/>
                  </a:lnTo>
                  <a:lnTo>
                    <a:pt x="0" y="82819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20" name="TextBox 20"/>
            <p:cNvSpPr txBox="1"/>
            <p:nvPr/>
          </p:nvSpPr>
          <p:spPr>
            <a:xfrm>
              <a:off x="2722619" y="134493"/>
              <a:ext cx="3267831" cy="549686"/>
            </a:xfrm>
            <a:prstGeom prst="rect">
              <a:avLst/>
            </a:prstGeom>
          </p:spPr>
          <p:txBody>
            <a:bodyPr lIns="0" tIns="0" rIns="0" bIns="0" rtlCol="0" anchor="t">
              <a:spAutoFit/>
            </a:bodyPr>
            <a:lstStyle/>
            <a:p>
              <a:pPr>
                <a:lnSpc>
                  <a:spcPts val="3300"/>
                </a:lnSpc>
              </a:pPr>
              <a:r>
                <a:rPr lang="en-US" sz="2750">
                  <a:solidFill>
                    <a:srgbClr val="9F7866"/>
                  </a:solidFill>
                  <a:latin typeface="Cormorant Garamond Bold"/>
                </a:rPr>
                <a:t>Implementation</a:t>
              </a:r>
            </a:p>
          </p:txBody>
        </p:sp>
      </p:grpSp>
      <p:grpSp>
        <p:nvGrpSpPr>
          <p:cNvPr id="21" name="Group 21"/>
          <p:cNvGrpSpPr/>
          <p:nvPr/>
        </p:nvGrpSpPr>
        <p:grpSpPr>
          <a:xfrm>
            <a:off x="13547247" y="3846599"/>
            <a:ext cx="4492837" cy="621148"/>
            <a:chOff x="0" y="0"/>
            <a:chExt cx="5990450" cy="828198"/>
          </a:xfrm>
        </p:grpSpPr>
        <p:sp>
          <p:nvSpPr>
            <p:cNvPr id="22" name="Freeform 22"/>
            <p:cNvSpPr/>
            <p:nvPr/>
          </p:nvSpPr>
          <p:spPr>
            <a:xfrm>
              <a:off x="0" y="0"/>
              <a:ext cx="1838551" cy="828198"/>
            </a:xfrm>
            <a:custGeom>
              <a:avLst/>
              <a:gdLst/>
              <a:ahLst/>
              <a:cxnLst/>
              <a:rect l="l" t="t" r="r" b="b"/>
              <a:pathLst>
                <a:path w="1838551" h="828198">
                  <a:moveTo>
                    <a:pt x="0" y="0"/>
                  </a:moveTo>
                  <a:lnTo>
                    <a:pt x="1838551" y="0"/>
                  </a:lnTo>
                  <a:lnTo>
                    <a:pt x="1838551" y="828198"/>
                  </a:lnTo>
                  <a:lnTo>
                    <a:pt x="0" y="82819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23" name="TextBox 23"/>
            <p:cNvSpPr txBox="1"/>
            <p:nvPr/>
          </p:nvSpPr>
          <p:spPr>
            <a:xfrm>
              <a:off x="2722619" y="134493"/>
              <a:ext cx="3267831" cy="549686"/>
            </a:xfrm>
            <a:prstGeom prst="rect">
              <a:avLst/>
            </a:prstGeom>
          </p:spPr>
          <p:txBody>
            <a:bodyPr lIns="0" tIns="0" rIns="0" bIns="0" rtlCol="0" anchor="t">
              <a:spAutoFit/>
            </a:bodyPr>
            <a:lstStyle/>
            <a:p>
              <a:pPr>
                <a:lnSpc>
                  <a:spcPts val="3300"/>
                </a:lnSpc>
              </a:pPr>
              <a:r>
                <a:rPr lang="en-US" sz="2750">
                  <a:solidFill>
                    <a:srgbClr val="9F7866"/>
                  </a:solidFill>
                  <a:latin typeface="Cormorant Garamond Bold"/>
                </a:rPr>
                <a:t>Authentication</a:t>
              </a:r>
            </a:p>
          </p:txBody>
        </p:sp>
      </p:grpSp>
      <p:grpSp>
        <p:nvGrpSpPr>
          <p:cNvPr id="24" name="Group 24"/>
          <p:cNvGrpSpPr/>
          <p:nvPr/>
        </p:nvGrpSpPr>
        <p:grpSpPr>
          <a:xfrm>
            <a:off x="13547247" y="5888006"/>
            <a:ext cx="4492837" cy="621148"/>
            <a:chOff x="0" y="0"/>
            <a:chExt cx="5990450" cy="828198"/>
          </a:xfrm>
        </p:grpSpPr>
        <p:sp>
          <p:nvSpPr>
            <p:cNvPr id="25" name="Freeform 25"/>
            <p:cNvSpPr/>
            <p:nvPr/>
          </p:nvSpPr>
          <p:spPr>
            <a:xfrm>
              <a:off x="0" y="0"/>
              <a:ext cx="1838551" cy="828198"/>
            </a:xfrm>
            <a:custGeom>
              <a:avLst/>
              <a:gdLst/>
              <a:ahLst/>
              <a:cxnLst/>
              <a:rect l="l" t="t" r="r" b="b"/>
              <a:pathLst>
                <a:path w="1838551" h="828198">
                  <a:moveTo>
                    <a:pt x="0" y="0"/>
                  </a:moveTo>
                  <a:lnTo>
                    <a:pt x="1838551" y="0"/>
                  </a:lnTo>
                  <a:lnTo>
                    <a:pt x="1838551" y="828198"/>
                  </a:lnTo>
                  <a:lnTo>
                    <a:pt x="0" y="82819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26" name="TextBox 26"/>
            <p:cNvSpPr txBox="1"/>
            <p:nvPr/>
          </p:nvSpPr>
          <p:spPr>
            <a:xfrm>
              <a:off x="2722619" y="134493"/>
              <a:ext cx="3267831" cy="549686"/>
            </a:xfrm>
            <a:prstGeom prst="rect">
              <a:avLst/>
            </a:prstGeom>
          </p:spPr>
          <p:txBody>
            <a:bodyPr lIns="0" tIns="0" rIns="0" bIns="0" rtlCol="0" anchor="t">
              <a:spAutoFit/>
            </a:bodyPr>
            <a:lstStyle/>
            <a:p>
              <a:pPr>
                <a:lnSpc>
                  <a:spcPts val="3300"/>
                </a:lnSpc>
              </a:pPr>
              <a:r>
                <a:rPr lang="en-US" sz="2750">
                  <a:solidFill>
                    <a:srgbClr val="9F7866"/>
                  </a:solidFill>
                  <a:latin typeface="Cormorant Garamond Bold"/>
                </a:rPr>
                <a:t>Conclusion</a:t>
              </a:r>
            </a:p>
          </p:txBody>
        </p:sp>
      </p:grpSp>
      <p:grpSp>
        <p:nvGrpSpPr>
          <p:cNvPr id="27" name="Group 27"/>
          <p:cNvGrpSpPr/>
          <p:nvPr/>
        </p:nvGrpSpPr>
        <p:grpSpPr>
          <a:xfrm>
            <a:off x="13583471" y="7929413"/>
            <a:ext cx="4492837" cy="621148"/>
            <a:chOff x="0" y="0"/>
            <a:chExt cx="5990450" cy="828198"/>
          </a:xfrm>
        </p:grpSpPr>
        <p:sp>
          <p:nvSpPr>
            <p:cNvPr id="28" name="Freeform 28"/>
            <p:cNvSpPr/>
            <p:nvPr/>
          </p:nvSpPr>
          <p:spPr>
            <a:xfrm>
              <a:off x="0" y="0"/>
              <a:ext cx="1838551" cy="828198"/>
            </a:xfrm>
            <a:custGeom>
              <a:avLst/>
              <a:gdLst/>
              <a:ahLst/>
              <a:cxnLst/>
              <a:rect l="l" t="t" r="r" b="b"/>
              <a:pathLst>
                <a:path w="1838551" h="828198">
                  <a:moveTo>
                    <a:pt x="0" y="0"/>
                  </a:moveTo>
                  <a:lnTo>
                    <a:pt x="1838551" y="0"/>
                  </a:lnTo>
                  <a:lnTo>
                    <a:pt x="1838551" y="828198"/>
                  </a:lnTo>
                  <a:lnTo>
                    <a:pt x="0" y="828198"/>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sp>
        <p:sp>
          <p:nvSpPr>
            <p:cNvPr id="29" name="TextBox 29"/>
            <p:cNvSpPr txBox="1"/>
            <p:nvPr/>
          </p:nvSpPr>
          <p:spPr>
            <a:xfrm>
              <a:off x="2722619" y="134493"/>
              <a:ext cx="3267831" cy="549686"/>
            </a:xfrm>
            <a:prstGeom prst="rect">
              <a:avLst/>
            </a:prstGeom>
          </p:spPr>
          <p:txBody>
            <a:bodyPr lIns="0" tIns="0" rIns="0" bIns="0" rtlCol="0" anchor="t">
              <a:spAutoFit/>
            </a:bodyPr>
            <a:lstStyle/>
            <a:p>
              <a:pPr>
                <a:lnSpc>
                  <a:spcPts val="3300"/>
                </a:lnSpc>
              </a:pPr>
              <a:r>
                <a:rPr lang="en-US" sz="2750">
                  <a:solidFill>
                    <a:srgbClr val="9F7866"/>
                  </a:solidFill>
                  <a:latin typeface="Cormorant Garamond Bold"/>
                </a:rPr>
                <a:t>References</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2609930" y="0"/>
            <a:ext cx="5640512" cy="10287000"/>
          </a:xfrm>
          <a:custGeom>
            <a:avLst/>
            <a:gdLst/>
            <a:ahLst/>
            <a:cxnLst/>
            <a:rect l="l" t="t" r="r" b="b"/>
            <a:pathLst>
              <a:path w="5640512" h="10287000">
                <a:moveTo>
                  <a:pt x="0" y="0"/>
                </a:moveTo>
                <a:lnTo>
                  <a:pt x="5640513" y="0"/>
                </a:lnTo>
                <a:lnTo>
                  <a:pt x="5640513" y="10287000"/>
                </a:lnTo>
                <a:lnTo>
                  <a:pt x="0" y="10287000"/>
                </a:lnTo>
                <a:lnTo>
                  <a:pt x="0" y="0"/>
                </a:lnTo>
                <a:close/>
              </a:path>
            </a:pathLst>
          </a:custGeom>
          <a:blipFill>
            <a:blip r:embed="rId2"/>
            <a:stretch>
              <a:fillRect l="-82067" r="-91669"/>
            </a:stretch>
          </a:blipFill>
        </p:spPr>
      </p:sp>
      <p:sp>
        <p:nvSpPr>
          <p:cNvPr id="3" name="TextBox 3"/>
          <p:cNvSpPr txBox="1"/>
          <p:nvPr/>
        </p:nvSpPr>
        <p:spPr>
          <a:xfrm>
            <a:off x="600072" y="864107"/>
            <a:ext cx="7312259" cy="934947"/>
          </a:xfrm>
          <a:prstGeom prst="rect">
            <a:avLst/>
          </a:prstGeom>
        </p:spPr>
        <p:txBody>
          <a:bodyPr lIns="0" tIns="0" rIns="0" bIns="0" rtlCol="0" anchor="t">
            <a:spAutoFit/>
          </a:bodyPr>
          <a:lstStyle/>
          <a:p>
            <a:pPr>
              <a:lnSpc>
                <a:spcPts val="7079"/>
              </a:lnSpc>
            </a:pPr>
            <a:r>
              <a:rPr lang="en-US" sz="7079">
                <a:solidFill>
                  <a:srgbClr val="9F7866"/>
                </a:solidFill>
                <a:latin typeface="Cormorant Garamond Bold"/>
              </a:rPr>
              <a:t>INTRODUCTION</a:t>
            </a:r>
          </a:p>
        </p:txBody>
      </p:sp>
      <p:sp>
        <p:nvSpPr>
          <p:cNvPr id="4" name="TextBox 4"/>
          <p:cNvSpPr txBox="1"/>
          <p:nvPr/>
        </p:nvSpPr>
        <p:spPr>
          <a:xfrm>
            <a:off x="1028700" y="8740764"/>
            <a:ext cx="405535" cy="517536"/>
          </a:xfrm>
          <a:prstGeom prst="rect">
            <a:avLst/>
          </a:prstGeom>
        </p:spPr>
        <p:txBody>
          <a:bodyPr lIns="0" tIns="0" rIns="0" bIns="0" rtlCol="0" anchor="t">
            <a:spAutoFit/>
          </a:bodyPr>
          <a:lstStyle/>
          <a:p>
            <a:pPr>
              <a:lnSpc>
                <a:spcPts val="4200"/>
              </a:lnSpc>
              <a:spcBef>
                <a:spcPct val="0"/>
              </a:spcBef>
            </a:pPr>
            <a:r>
              <a:rPr lang="en-US" sz="3000">
                <a:solidFill>
                  <a:srgbClr val="9F7866"/>
                </a:solidFill>
                <a:latin typeface="Cormorant Garamond Bold"/>
              </a:rPr>
              <a:t>11</a:t>
            </a:r>
          </a:p>
        </p:txBody>
      </p:sp>
      <p:grpSp>
        <p:nvGrpSpPr>
          <p:cNvPr id="5" name="Group 5"/>
          <p:cNvGrpSpPr/>
          <p:nvPr/>
        </p:nvGrpSpPr>
        <p:grpSpPr>
          <a:xfrm>
            <a:off x="9023872" y="721232"/>
            <a:ext cx="8235428" cy="8862274"/>
            <a:chOff x="0" y="0"/>
            <a:chExt cx="10980571" cy="11816366"/>
          </a:xfrm>
        </p:grpSpPr>
        <p:sp>
          <p:nvSpPr>
            <p:cNvPr id="6" name="TextBox 6"/>
            <p:cNvSpPr txBox="1"/>
            <p:nvPr/>
          </p:nvSpPr>
          <p:spPr>
            <a:xfrm>
              <a:off x="0" y="0"/>
              <a:ext cx="10980571" cy="591942"/>
            </a:xfrm>
            <a:prstGeom prst="rect">
              <a:avLst/>
            </a:prstGeom>
          </p:spPr>
          <p:txBody>
            <a:bodyPr lIns="0" tIns="0" rIns="0" bIns="0" rtlCol="0" anchor="t">
              <a:spAutoFit/>
            </a:bodyPr>
            <a:lstStyle/>
            <a:p>
              <a:pPr>
                <a:lnSpc>
                  <a:spcPts val="3495"/>
                </a:lnSpc>
              </a:pPr>
              <a:endParaRPr/>
            </a:p>
          </p:txBody>
        </p:sp>
        <p:sp>
          <p:nvSpPr>
            <p:cNvPr id="7" name="TextBox 7"/>
            <p:cNvSpPr txBox="1"/>
            <p:nvPr/>
          </p:nvSpPr>
          <p:spPr>
            <a:xfrm>
              <a:off x="0" y="664495"/>
              <a:ext cx="10980571" cy="11151871"/>
            </a:xfrm>
            <a:prstGeom prst="rect">
              <a:avLst/>
            </a:prstGeom>
          </p:spPr>
          <p:txBody>
            <a:bodyPr lIns="0" tIns="0" rIns="0" bIns="0" rtlCol="0" anchor="t">
              <a:spAutoFit/>
            </a:bodyPr>
            <a:lstStyle/>
            <a:p>
              <a:pPr marL="0" lvl="0" indent="0" algn="l">
                <a:lnSpc>
                  <a:spcPts val="4436"/>
                </a:lnSpc>
                <a:spcBef>
                  <a:spcPct val="0"/>
                </a:spcBef>
              </a:pPr>
              <a:r>
                <a:rPr lang="en-US" sz="3286" u="none" strike="noStrike">
                  <a:solidFill>
                    <a:srgbClr val="9F7866"/>
                  </a:solidFill>
                  <a:latin typeface="Cormorant Garamond Bold"/>
                </a:rPr>
                <a:t>WeddingPlanning is an application tailored to simplify user’s wedding preparations. It serves as a complete companion from the moment of engagement to the celebration of the user's special day.</a:t>
              </a:r>
            </a:p>
            <a:p>
              <a:pPr marL="0" lvl="0" indent="0" algn="l">
                <a:lnSpc>
                  <a:spcPts val="4436"/>
                </a:lnSpc>
                <a:spcBef>
                  <a:spcPct val="0"/>
                </a:spcBef>
              </a:pPr>
              <a:endParaRPr lang="en-US" sz="3286" u="none" strike="noStrike">
                <a:solidFill>
                  <a:srgbClr val="9F7866"/>
                </a:solidFill>
                <a:latin typeface="Cormorant Garamond Bold"/>
              </a:endParaRPr>
            </a:p>
            <a:p>
              <a:pPr marL="0" lvl="0" indent="0" algn="l">
                <a:lnSpc>
                  <a:spcPts val="4436"/>
                </a:lnSpc>
                <a:spcBef>
                  <a:spcPct val="0"/>
                </a:spcBef>
              </a:pPr>
              <a:r>
                <a:rPr lang="en-US" sz="3286" u="none" strike="noStrike">
                  <a:solidFill>
                    <a:srgbClr val="9F7866"/>
                  </a:solidFill>
                  <a:latin typeface="Cormorant Garamond Bold"/>
                </a:rPr>
                <a:t>With the WeddingPlanning application, users can personalize every aspect of their wedding. From managing their budget to selecting venues, coordinating with vendors, deciding on invitation modes, and more, all customization options are conveniently available in one place.  Users can experience the ease of planning their dream wedding with this Wedding Planning Application!</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TextBox 2"/>
          <p:cNvSpPr txBox="1"/>
          <p:nvPr/>
        </p:nvSpPr>
        <p:spPr>
          <a:xfrm>
            <a:off x="2327135" y="776668"/>
            <a:ext cx="13633729" cy="1198752"/>
          </a:xfrm>
          <a:prstGeom prst="rect">
            <a:avLst/>
          </a:prstGeom>
        </p:spPr>
        <p:txBody>
          <a:bodyPr lIns="0" tIns="0" rIns="0" bIns="0" rtlCol="0" anchor="t">
            <a:spAutoFit/>
          </a:bodyPr>
          <a:lstStyle/>
          <a:p>
            <a:pPr algn="ctr">
              <a:lnSpc>
                <a:spcPts val="9000"/>
              </a:lnSpc>
            </a:pPr>
            <a:r>
              <a:rPr lang="en-US" sz="9000">
                <a:solidFill>
                  <a:srgbClr val="9F7866"/>
                </a:solidFill>
                <a:latin typeface="Cormorant Garamond Bold"/>
              </a:rPr>
              <a:t>PROBLEM STATEMENT</a:t>
            </a:r>
          </a:p>
        </p:txBody>
      </p:sp>
      <p:sp>
        <p:nvSpPr>
          <p:cNvPr id="3" name="TextBox 3"/>
          <p:cNvSpPr txBox="1"/>
          <p:nvPr/>
        </p:nvSpPr>
        <p:spPr>
          <a:xfrm>
            <a:off x="1028700" y="3557588"/>
            <a:ext cx="16230600" cy="4886325"/>
          </a:xfrm>
          <a:prstGeom prst="rect">
            <a:avLst/>
          </a:prstGeom>
        </p:spPr>
        <p:txBody>
          <a:bodyPr lIns="0" tIns="0" rIns="0" bIns="0" rtlCol="0" anchor="t">
            <a:spAutoFit/>
          </a:bodyPr>
          <a:lstStyle/>
          <a:p>
            <a:pPr>
              <a:lnSpc>
                <a:spcPts val="4320"/>
              </a:lnSpc>
            </a:pPr>
            <a:r>
              <a:rPr lang="en-US" sz="3600">
                <a:solidFill>
                  <a:srgbClr val="9F7866"/>
                </a:solidFill>
                <a:latin typeface="Cormorant Garamond Bold"/>
              </a:rPr>
              <a:t>Planning a wedding can be overwhelming for many couples, as they juggle various decisions and details like budgeting, venue selection, attire, and catering. Without a simple, all-in-one solution, couples often feel stressed and struggle to find resources that meet their needs. There's a need for a user-friendly tool that makes wedding planning easier, reduces stress, and helps couples create their dream day hassle-free.</a:t>
            </a:r>
          </a:p>
          <a:p>
            <a:pPr>
              <a:lnSpc>
                <a:spcPts val="4320"/>
              </a:lnSpc>
            </a:pPr>
            <a:endParaRPr lang="en-US" sz="3600">
              <a:solidFill>
                <a:srgbClr val="9F7866"/>
              </a:solidFill>
              <a:latin typeface="Cormorant Garamond Bold"/>
            </a:endParaRPr>
          </a:p>
          <a:p>
            <a:pPr>
              <a:lnSpc>
                <a:spcPts val="4320"/>
              </a:lnSpc>
            </a:pPr>
            <a:r>
              <a:rPr lang="en-US" sz="3600">
                <a:solidFill>
                  <a:srgbClr val="9F7866"/>
                </a:solidFill>
                <a:latin typeface="Cormorant Garamond Bold"/>
              </a:rPr>
              <a:t> The current market lacks personalized options for wedding planning apps. Existing websites typically offer services based solely on the total budget, overlooking the nuanced preferences of couples.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822609" y="1200150"/>
            <a:ext cx="12642782" cy="1198752"/>
          </a:xfrm>
          <a:prstGeom prst="rect">
            <a:avLst/>
          </a:prstGeom>
        </p:spPr>
        <p:txBody>
          <a:bodyPr lIns="0" tIns="0" rIns="0" bIns="0" rtlCol="0" anchor="t">
            <a:spAutoFit/>
          </a:bodyPr>
          <a:lstStyle/>
          <a:p>
            <a:pPr algn="ctr">
              <a:lnSpc>
                <a:spcPts val="9000"/>
              </a:lnSpc>
            </a:pPr>
            <a:r>
              <a:rPr lang="en-US" sz="9000">
                <a:solidFill>
                  <a:srgbClr val="EFD9D5"/>
                </a:solidFill>
                <a:latin typeface="Cormorant Garamond Bold"/>
              </a:rPr>
              <a:t>OBJECTIVES</a:t>
            </a:r>
          </a:p>
        </p:txBody>
      </p:sp>
      <p:sp>
        <p:nvSpPr>
          <p:cNvPr id="3" name="TextBox 3"/>
          <p:cNvSpPr txBox="1"/>
          <p:nvPr/>
        </p:nvSpPr>
        <p:spPr>
          <a:xfrm>
            <a:off x="1243389" y="2620712"/>
            <a:ext cx="1746380" cy="2358492"/>
          </a:xfrm>
          <a:prstGeom prst="rect">
            <a:avLst/>
          </a:prstGeom>
        </p:spPr>
        <p:txBody>
          <a:bodyPr lIns="0" tIns="0" rIns="0" bIns="0" rtlCol="0" anchor="t">
            <a:spAutoFit/>
          </a:bodyPr>
          <a:lstStyle/>
          <a:p>
            <a:pPr marL="0" lvl="0" indent="0" algn="ctr">
              <a:lnSpc>
                <a:spcPts val="18587"/>
              </a:lnSpc>
            </a:pPr>
            <a:r>
              <a:rPr lang="en-US" sz="15489" u="none">
                <a:solidFill>
                  <a:srgbClr val="9F7866">
                    <a:alpha val="19608"/>
                  </a:srgbClr>
                </a:solidFill>
                <a:latin typeface="Jonathan Bold"/>
              </a:rPr>
              <a:t>01</a:t>
            </a:r>
          </a:p>
        </p:txBody>
      </p:sp>
      <p:grpSp>
        <p:nvGrpSpPr>
          <p:cNvPr id="4" name="Group 4"/>
          <p:cNvGrpSpPr/>
          <p:nvPr/>
        </p:nvGrpSpPr>
        <p:grpSpPr>
          <a:xfrm>
            <a:off x="622939" y="4288516"/>
            <a:ext cx="2987281" cy="4094487"/>
            <a:chOff x="0" y="0"/>
            <a:chExt cx="3983041" cy="5459316"/>
          </a:xfrm>
        </p:grpSpPr>
        <p:sp>
          <p:nvSpPr>
            <p:cNvPr id="5" name="TextBox 5"/>
            <p:cNvSpPr txBox="1"/>
            <p:nvPr/>
          </p:nvSpPr>
          <p:spPr>
            <a:xfrm>
              <a:off x="0" y="0"/>
              <a:ext cx="3983041" cy="1781528"/>
            </a:xfrm>
            <a:prstGeom prst="rect">
              <a:avLst/>
            </a:prstGeom>
          </p:spPr>
          <p:txBody>
            <a:bodyPr lIns="0" tIns="0" rIns="0" bIns="0" rtlCol="0" anchor="t">
              <a:spAutoFit/>
            </a:bodyPr>
            <a:lstStyle/>
            <a:p>
              <a:pPr algn="ctr">
                <a:lnSpc>
                  <a:spcPts val="3596"/>
                </a:lnSpc>
              </a:pPr>
              <a:r>
                <a:rPr lang="en-US" sz="2997">
                  <a:solidFill>
                    <a:srgbClr val="9F7866"/>
                  </a:solidFill>
                  <a:latin typeface="Cormorant Garamond Bold"/>
                </a:rPr>
                <a:t>SIMPLIFY WEDDING PLANNING</a:t>
              </a:r>
            </a:p>
          </p:txBody>
        </p:sp>
        <p:sp>
          <p:nvSpPr>
            <p:cNvPr id="6" name="TextBox 6"/>
            <p:cNvSpPr txBox="1"/>
            <p:nvPr/>
          </p:nvSpPr>
          <p:spPr>
            <a:xfrm>
              <a:off x="0" y="2535784"/>
              <a:ext cx="3983041" cy="2923533"/>
            </a:xfrm>
            <a:prstGeom prst="rect">
              <a:avLst/>
            </a:prstGeom>
          </p:spPr>
          <p:txBody>
            <a:bodyPr lIns="0" tIns="0" rIns="0" bIns="0" rtlCol="0" anchor="t">
              <a:spAutoFit/>
            </a:bodyPr>
            <a:lstStyle/>
            <a:p>
              <a:pPr algn="ctr">
                <a:lnSpc>
                  <a:spcPts val="2877"/>
                </a:lnSpc>
              </a:pPr>
              <a:r>
                <a:rPr lang="en-US" sz="2397">
                  <a:solidFill>
                    <a:srgbClr val="C8A696"/>
                  </a:solidFill>
                  <a:latin typeface="Cormorant Garamond Bold"/>
                </a:rPr>
                <a:t> To streamline the wedding planning process and make it more accessible for users of all backgrounds and experience levels.</a:t>
              </a:r>
            </a:p>
          </p:txBody>
        </p:sp>
      </p:grpSp>
      <p:sp>
        <p:nvSpPr>
          <p:cNvPr id="7" name="TextBox 7"/>
          <p:cNvSpPr txBox="1"/>
          <p:nvPr/>
        </p:nvSpPr>
        <p:spPr>
          <a:xfrm>
            <a:off x="5722945" y="2620712"/>
            <a:ext cx="1746380" cy="2358492"/>
          </a:xfrm>
          <a:prstGeom prst="rect">
            <a:avLst/>
          </a:prstGeom>
        </p:spPr>
        <p:txBody>
          <a:bodyPr lIns="0" tIns="0" rIns="0" bIns="0" rtlCol="0" anchor="t">
            <a:spAutoFit/>
          </a:bodyPr>
          <a:lstStyle/>
          <a:p>
            <a:pPr marL="0" lvl="0" indent="0" algn="ctr">
              <a:lnSpc>
                <a:spcPts val="18587"/>
              </a:lnSpc>
            </a:pPr>
            <a:r>
              <a:rPr lang="en-US" sz="15489" u="none">
                <a:solidFill>
                  <a:srgbClr val="9F7866">
                    <a:alpha val="19608"/>
                  </a:srgbClr>
                </a:solidFill>
                <a:latin typeface="Jonathan Bold"/>
              </a:rPr>
              <a:t>02</a:t>
            </a:r>
          </a:p>
        </p:txBody>
      </p:sp>
      <p:grpSp>
        <p:nvGrpSpPr>
          <p:cNvPr id="8" name="Group 8"/>
          <p:cNvGrpSpPr/>
          <p:nvPr/>
        </p:nvGrpSpPr>
        <p:grpSpPr>
          <a:xfrm>
            <a:off x="4839712" y="4347106"/>
            <a:ext cx="3346863" cy="3977307"/>
            <a:chOff x="0" y="0"/>
            <a:chExt cx="4462484" cy="5303076"/>
          </a:xfrm>
        </p:grpSpPr>
        <p:sp>
          <p:nvSpPr>
            <p:cNvPr id="9" name="TextBox 9"/>
            <p:cNvSpPr txBox="1"/>
            <p:nvPr/>
          </p:nvSpPr>
          <p:spPr>
            <a:xfrm>
              <a:off x="0" y="0"/>
              <a:ext cx="4462484" cy="1176668"/>
            </a:xfrm>
            <a:prstGeom prst="rect">
              <a:avLst/>
            </a:prstGeom>
          </p:spPr>
          <p:txBody>
            <a:bodyPr lIns="0" tIns="0" rIns="0" bIns="0" rtlCol="0" anchor="t">
              <a:spAutoFit/>
            </a:bodyPr>
            <a:lstStyle/>
            <a:p>
              <a:pPr algn="ctr">
                <a:lnSpc>
                  <a:spcPts val="3563"/>
                </a:lnSpc>
              </a:pPr>
              <a:r>
                <a:rPr lang="en-US" sz="2969">
                  <a:solidFill>
                    <a:srgbClr val="9F7866"/>
                  </a:solidFill>
                  <a:latin typeface="Cormorant Garamond Bold"/>
                </a:rPr>
                <a:t>ENHANCE ORGANIZATION</a:t>
              </a:r>
            </a:p>
          </p:txBody>
        </p:sp>
        <p:sp>
          <p:nvSpPr>
            <p:cNvPr id="10" name="TextBox 10"/>
            <p:cNvSpPr txBox="1"/>
            <p:nvPr/>
          </p:nvSpPr>
          <p:spPr>
            <a:xfrm>
              <a:off x="0" y="1914402"/>
              <a:ext cx="4462484" cy="3388674"/>
            </a:xfrm>
            <a:prstGeom prst="rect">
              <a:avLst/>
            </a:prstGeom>
          </p:spPr>
          <p:txBody>
            <a:bodyPr lIns="0" tIns="0" rIns="0" bIns="0" rtlCol="0" anchor="t">
              <a:spAutoFit/>
            </a:bodyPr>
            <a:lstStyle/>
            <a:p>
              <a:pPr algn="ctr">
                <a:lnSpc>
                  <a:spcPts val="2850"/>
                </a:lnSpc>
              </a:pPr>
              <a:r>
                <a:rPr lang="en-US" sz="2375">
                  <a:solidFill>
                    <a:srgbClr val="C8A696"/>
                  </a:solidFill>
                  <a:latin typeface="Cormorant Garamond Bold"/>
                </a:rPr>
                <a:t>To help users stay organized throughout the entire wedding planning journey, from budgeting and vendor selection to guest management and day-of coordination.</a:t>
              </a:r>
            </a:p>
          </p:txBody>
        </p:sp>
      </p:grpSp>
      <p:sp>
        <p:nvSpPr>
          <p:cNvPr id="11" name="TextBox 11"/>
          <p:cNvSpPr txBox="1"/>
          <p:nvPr/>
        </p:nvSpPr>
        <p:spPr>
          <a:xfrm>
            <a:off x="10327308" y="2620712"/>
            <a:ext cx="1746380" cy="2358492"/>
          </a:xfrm>
          <a:prstGeom prst="rect">
            <a:avLst/>
          </a:prstGeom>
        </p:spPr>
        <p:txBody>
          <a:bodyPr lIns="0" tIns="0" rIns="0" bIns="0" rtlCol="0" anchor="t">
            <a:spAutoFit/>
          </a:bodyPr>
          <a:lstStyle/>
          <a:p>
            <a:pPr marL="0" lvl="0" indent="0" algn="ctr">
              <a:lnSpc>
                <a:spcPts val="18587"/>
              </a:lnSpc>
            </a:pPr>
            <a:r>
              <a:rPr lang="en-US" sz="15489" u="none">
                <a:solidFill>
                  <a:srgbClr val="9F7866">
                    <a:alpha val="19608"/>
                  </a:srgbClr>
                </a:solidFill>
                <a:latin typeface="Jonathan Bold"/>
              </a:rPr>
              <a:t>03</a:t>
            </a:r>
          </a:p>
        </p:txBody>
      </p:sp>
      <p:grpSp>
        <p:nvGrpSpPr>
          <p:cNvPr id="12" name="Group 12"/>
          <p:cNvGrpSpPr/>
          <p:nvPr/>
        </p:nvGrpSpPr>
        <p:grpSpPr>
          <a:xfrm>
            <a:off x="9416411" y="4347106"/>
            <a:ext cx="3568173" cy="3615256"/>
            <a:chOff x="0" y="0"/>
            <a:chExt cx="4757564" cy="4820341"/>
          </a:xfrm>
        </p:grpSpPr>
        <p:sp>
          <p:nvSpPr>
            <p:cNvPr id="13" name="TextBox 13"/>
            <p:cNvSpPr txBox="1"/>
            <p:nvPr/>
          </p:nvSpPr>
          <p:spPr>
            <a:xfrm>
              <a:off x="0" y="0"/>
              <a:ext cx="4757564" cy="1176668"/>
            </a:xfrm>
            <a:prstGeom prst="rect">
              <a:avLst/>
            </a:prstGeom>
          </p:spPr>
          <p:txBody>
            <a:bodyPr lIns="0" tIns="0" rIns="0" bIns="0" rtlCol="0" anchor="t">
              <a:spAutoFit/>
            </a:bodyPr>
            <a:lstStyle/>
            <a:p>
              <a:pPr algn="ctr">
                <a:lnSpc>
                  <a:spcPts val="3563"/>
                </a:lnSpc>
              </a:pPr>
              <a:r>
                <a:rPr lang="en-US" sz="2969">
                  <a:solidFill>
                    <a:srgbClr val="9F7866"/>
                  </a:solidFill>
                  <a:latin typeface="Cormorant Garamond Bold"/>
                </a:rPr>
                <a:t>PROMOTE PERSONALIZATION</a:t>
              </a:r>
            </a:p>
          </p:txBody>
        </p:sp>
        <p:sp>
          <p:nvSpPr>
            <p:cNvPr id="14" name="TextBox 14"/>
            <p:cNvSpPr txBox="1"/>
            <p:nvPr/>
          </p:nvSpPr>
          <p:spPr>
            <a:xfrm>
              <a:off x="0" y="1914402"/>
              <a:ext cx="4757564" cy="2905938"/>
            </a:xfrm>
            <a:prstGeom prst="rect">
              <a:avLst/>
            </a:prstGeom>
          </p:spPr>
          <p:txBody>
            <a:bodyPr lIns="0" tIns="0" rIns="0" bIns="0" rtlCol="0" anchor="t">
              <a:spAutoFit/>
            </a:bodyPr>
            <a:lstStyle/>
            <a:p>
              <a:pPr algn="ctr">
                <a:lnSpc>
                  <a:spcPts val="2850"/>
                </a:lnSpc>
              </a:pPr>
              <a:r>
                <a:rPr lang="en-US" sz="2375">
                  <a:solidFill>
                    <a:srgbClr val="C8A696"/>
                  </a:solidFill>
                  <a:latin typeface="Cormorant Garamond Bold"/>
                </a:rPr>
                <a:t>To offer customizable features and options that allow users to personalize their wedding planning experience according to their unique preferences and style.</a:t>
              </a:r>
            </a:p>
          </p:txBody>
        </p:sp>
      </p:grpSp>
      <p:sp>
        <p:nvSpPr>
          <p:cNvPr id="15" name="TextBox 15"/>
          <p:cNvSpPr txBox="1"/>
          <p:nvPr/>
        </p:nvSpPr>
        <p:spPr>
          <a:xfrm>
            <a:off x="15007785" y="2620712"/>
            <a:ext cx="1746380" cy="2358492"/>
          </a:xfrm>
          <a:prstGeom prst="rect">
            <a:avLst/>
          </a:prstGeom>
        </p:spPr>
        <p:txBody>
          <a:bodyPr lIns="0" tIns="0" rIns="0" bIns="0" rtlCol="0" anchor="t">
            <a:spAutoFit/>
          </a:bodyPr>
          <a:lstStyle/>
          <a:p>
            <a:pPr marL="0" lvl="0" indent="0" algn="ctr">
              <a:lnSpc>
                <a:spcPts val="18587"/>
              </a:lnSpc>
            </a:pPr>
            <a:r>
              <a:rPr lang="en-US" sz="15489" u="none">
                <a:solidFill>
                  <a:srgbClr val="9F7866">
                    <a:alpha val="19608"/>
                  </a:srgbClr>
                </a:solidFill>
                <a:latin typeface="Jonathan Bold"/>
              </a:rPr>
              <a:t>04</a:t>
            </a:r>
          </a:p>
        </p:txBody>
      </p:sp>
      <p:grpSp>
        <p:nvGrpSpPr>
          <p:cNvPr id="16" name="Group 16"/>
          <p:cNvGrpSpPr/>
          <p:nvPr/>
        </p:nvGrpSpPr>
        <p:grpSpPr>
          <a:xfrm>
            <a:off x="14096889" y="4386706"/>
            <a:ext cx="3568173" cy="3898109"/>
            <a:chOff x="0" y="0"/>
            <a:chExt cx="4757564" cy="5197478"/>
          </a:xfrm>
        </p:grpSpPr>
        <p:sp>
          <p:nvSpPr>
            <p:cNvPr id="17" name="TextBox 17"/>
            <p:cNvSpPr txBox="1"/>
            <p:nvPr/>
          </p:nvSpPr>
          <p:spPr>
            <a:xfrm>
              <a:off x="0" y="0"/>
              <a:ext cx="4757564" cy="588334"/>
            </a:xfrm>
            <a:prstGeom prst="rect">
              <a:avLst/>
            </a:prstGeom>
          </p:spPr>
          <p:txBody>
            <a:bodyPr lIns="0" tIns="0" rIns="0" bIns="0" rtlCol="0" anchor="t">
              <a:spAutoFit/>
            </a:bodyPr>
            <a:lstStyle/>
            <a:p>
              <a:pPr algn="ctr">
                <a:lnSpc>
                  <a:spcPts val="3563"/>
                </a:lnSpc>
              </a:pPr>
              <a:r>
                <a:rPr lang="en-US" sz="2969">
                  <a:solidFill>
                    <a:srgbClr val="9F7866"/>
                  </a:solidFill>
                  <a:latin typeface="Cormorant Garamond Bold"/>
                </a:rPr>
                <a:t>HASSLE-FREE</a:t>
              </a:r>
            </a:p>
          </p:txBody>
        </p:sp>
        <p:sp>
          <p:nvSpPr>
            <p:cNvPr id="18" name="TextBox 18"/>
            <p:cNvSpPr txBox="1"/>
            <p:nvPr/>
          </p:nvSpPr>
          <p:spPr>
            <a:xfrm>
              <a:off x="0" y="1326068"/>
              <a:ext cx="4757564" cy="3871410"/>
            </a:xfrm>
            <a:prstGeom prst="rect">
              <a:avLst/>
            </a:prstGeom>
          </p:spPr>
          <p:txBody>
            <a:bodyPr lIns="0" tIns="0" rIns="0" bIns="0" rtlCol="0" anchor="t">
              <a:spAutoFit/>
            </a:bodyPr>
            <a:lstStyle/>
            <a:p>
              <a:pPr algn="ctr">
                <a:lnSpc>
                  <a:spcPts val="2850"/>
                </a:lnSpc>
              </a:pPr>
              <a:r>
                <a:rPr lang="en-US" sz="2375">
                  <a:solidFill>
                    <a:srgbClr val="C8A696"/>
                  </a:solidFill>
                  <a:latin typeface="Cormorant Garamond Bold"/>
                </a:rPr>
                <a:t>To make the wedding planning process as smooth and hassle-free as possible, allowing users to focus on enjoying the journey towards their special day without unnecessary complications or stress.</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822609" y="1200150"/>
            <a:ext cx="12642782" cy="1198752"/>
          </a:xfrm>
          <a:prstGeom prst="rect">
            <a:avLst/>
          </a:prstGeom>
        </p:spPr>
        <p:txBody>
          <a:bodyPr lIns="0" tIns="0" rIns="0" bIns="0" rtlCol="0" anchor="t">
            <a:spAutoFit/>
          </a:bodyPr>
          <a:lstStyle/>
          <a:p>
            <a:pPr algn="ctr">
              <a:lnSpc>
                <a:spcPts val="9000"/>
              </a:lnSpc>
            </a:pPr>
            <a:r>
              <a:rPr lang="en-US" sz="9000">
                <a:solidFill>
                  <a:srgbClr val="EFD9D5"/>
                </a:solidFill>
                <a:latin typeface="Cormorant Garamond Bold"/>
              </a:rPr>
              <a:t>FEATURES</a:t>
            </a:r>
          </a:p>
        </p:txBody>
      </p:sp>
      <p:sp>
        <p:nvSpPr>
          <p:cNvPr id="3" name="TextBox 3"/>
          <p:cNvSpPr txBox="1"/>
          <p:nvPr/>
        </p:nvSpPr>
        <p:spPr>
          <a:xfrm>
            <a:off x="1208776" y="2522019"/>
            <a:ext cx="1746380" cy="2358492"/>
          </a:xfrm>
          <a:prstGeom prst="rect">
            <a:avLst/>
          </a:prstGeom>
        </p:spPr>
        <p:txBody>
          <a:bodyPr lIns="0" tIns="0" rIns="0" bIns="0" rtlCol="0" anchor="t">
            <a:spAutoFit/>
          </a:bodyPr>
          <a:lstStyle/>
          <a:p>
            <a:pPr marL="0" lvl="0" indent="0" algn="ctr">
              <a:lnSpc>
                <a:spcPts val="18587"/>
              </a:lnSpc>
            </a:pPr>
            <a:r>
              <a:rPr lang="en-US" sz="15489" u="none">
                <a:solidFill>
                  <a:srgbClr val="9F7866">
                    <a:alpha val="19608"/>
                  </a:srgbClr>
                </a:solidFill>
                <a:latin typeface="Jonathan Bold"/>
              </a:rPr>
              <a:t>01</a:t>
            </a:r>
          </a:p>
        </p:txBody>
      </p:sp>
      <p:grpSp>
        <p:nvGrpSpPr>
          <p:cNvPr id="4" name="Group 4"/>
          <p:cNvGrpSpPr/>
          <p:nvPr/>
        </p:nvGrpSpPr>
        <p:grpSpPr>
          <a:xfrm>
            <a:off x="568134" y="3824382"/>
            <a:ext cx="2816656" cy="4825370"/>
            <a:chOff x="0" y="0"/>
            <a:chExt cx="3755542" cy="6433827"/>
          </a:xfrm>
        </p:grpSpPr>
        <p:sp>
          <p:nvSpPr>
            <p:cNvPr id="5" name="TextBox 5"/>
            <p:cNvSpPr txBox="1"/>
            <p:nvPr/>
          </p:nvSpPr>
          <p:spPr>
            <a:xfrm>
              <a:off x="0" y="0"/>
              <a:ext cx="3755542" cy="1781528"/>
            </a:xfrm>
            <a:prstGeom prst="rect">
              <a:avLst/>
            </a:prstGeom>
          </p:spPr>
          <p:txBody>
            <a:bodyPr lIns="0" tIns="0" rIns="0" bIns="0" rtlCol="0" anchor="t">
              <a:spAutoFit/>
            </a:bodyPr>
            <a:lstStyle/>
            <a:p>
              <a:pPr algn="ctr">
                <a:lnSpc>
                  <a:spcPts val="3596"/>
                </a:lnSpc>
              </a:pPr>
              <a:r>
                <a:rPr lang="en-US" sz="2997">
                  <a:solidFill>
                    <a:srgbClr val="9F7866"/>
                  </a:solidFill>
                  <a:latin typeface="Cormorant Garamond Bold"/>
                </a:rPr>
                <a:t>ENTER WEDDING DETAILS</a:t>
              </a:r>
            </a:p>
          </p:txBody>
        </p:sp>
        <p:sp>
          <p:nvSpPr>
            <p:cNvPr id="6" name="TextBox 6"/>
            <p:cNvSpPr txBox="1"/>
            <p:nvPr/>
          </p:nvSpPr>
          <p:spPr>
            <a:xfrm>
              <a:off x="0" y="2535784"/>
              <a:ext cx="3755542" cy="3898044"/>
            </a:xfrm>
            <a:prstGeom prst="rect">
              <a:avLst/>
            </a:prstGeom>
          </p:spPr>
          <p:txBody>
            <a:bodyPr lIns="0" tIns="0" rIns="0" bIns="0" rtlCol="0" anchor="t">
              <a:spAutoFit/>
            </a:bodyPr>
            <a:lstStyle/>
            <a:p>
              <a:pPr algn="ctr">
                <a:lnSpc>
                  <a:spcPts val="2877"/>
                </a:lnSpc>
              </a:pPr>
              <a:r>
                <a:rPr lang="en-US" sz="2397">
                  <a:solidFill>
                    <a:srgbClr val="C8A696"/>
                  </a:solidFill>
                  <a:latin typeface="Cormorant Garamond Bold"/>
                </a:rPr>
                <a:t>Users can easily input their wedding budget and select their wedding date on the "Wedding Details" page, streamlining the initial planning process.</a:t>
              </a:r>
            </a:p>
          </p:txBody>
        </p:sp>
      </p:grpSp>
      <p:sp>
        <p:nvSpPr>
          <p:cNvPr id="7" name="TextBox 7"/>
          <p:cNvSpPr txBox="1"/>
          <p:nvPr/>
        </p:nvSpPr>
        <p:spPr>
          <a:xfrm>
            <a:off x="5220523" y="2398902"/>
            <a:ext cx="1746380" cy="2358492"/>
          </a:xfrm>
          <a:prstGeom prst="rect">
            <a:avLst/>
          </a:prstGeom>
        </p:spPr>
        <p:txBody>
          <a:bodyPr lIns="0" tIns="0" rIns="0" bIns="0" rtlCol="0" anchor="t">
            <a:spAutoFit/>
          </a:bodyPr>
          <a:lstStyle/>
          <a:p>
            <a:pPr marL="0" lvl="0" indent="0" algn="ctr">
              <a:lnSpc>
                <a:spcPts val="18587"/>
              </a:lnSpc>
            </a:pPr>
            <a:r>
              <a:rPr lang="en-US" sz="15489" u="none">
                <a:solidFill>
                  <a:srgbClr val="9F7866">
                    <a:alpha val="19608"/>
                  </a:srgbClr>
                </a:solidFill>
                <a:latin typeface="Jonathan Bold"/>
              </a:rPr>
              <a:t>02</a:t>
            </a:r>
          </a:p>
        </p:txBody>
      </p:sp>
      <p:grpSp>
        <p:nvGrpSpPr>
          <p:cNvPr id="8" name="Group 8"/>
          <p:cNvGrpSpPr/>
          <p:nvPr/>
        </p:nvGrpSpPr>
        <p:grpSpPr>
          <a:xfrm>
            <a:off x="4337291" y="3904671"/>
            <a:ext cx="2856318" cy="4418558"/>
            <a:chOff x="0" y="0"/>
            <a:chExt cx="3808424" cy="5891410"/>
          </a:xfrm>
        </p:grpSpPr>
        <p:sp>
          <p:nvSpPr>
            <p:cNvPr id="9" name="TextBox 9"/>
            <p:cNvSpPr txBox="1"/>
            <p:nvPr/>
          </p:nvSpPr>
          <p:spPr>
            <a:xfrm>
              <a:off x="0" y="0"/>
              <a:ext cx="3808424" cy="1765002"/>
            </a:xfrm>
            <a:prstGeom prst="rect">
              <a:avLst/>
            </a:prstGeom>
          </p:spPr>
          <p:txBody>
            <a:bodyPr lIns="0" tIns="0" rIns="0" bIns="0" rtlCol="0" anchor="t">
              <a:spAutoFit/>
            </a:bodyPr>
            <a:lstStyle/>
            <a:p>
              <a:pPr algn="ctr">
                <a:lnSpc>
                  <a:spcPts val="3563"/>
                </a:lnSpc>
              </a:pPr>
              <a:r>
                <a:rPr lang="en-US" sz="2969">
                  <a:solidFill>
                    <a:srgbClr val="9F7866"/>
                  </a:solidFill>
                  <a:latin typeface="Cormorant Garamond Bold"/>
                </a:rPr>
                <a:t>WEDDING DRESS SELECTION</a:t>
              </a:r>
            </a:p>
          </p:txBody>
        </p:sp>
        <p:sp>
          <p:nvSpPr>
            <p:cNvPr id="10" name="TextBox 10"/>
            <p:cNvSpPr txBox="1"/>
            <p:nvPr/>
          </p:nvSpPr>
          <p:spPr>
            <a:xfrm>
              <a:off x="0" y="2502736"/>
              <a:ext cx="3808424" cy="3388674"/>
            </a:xfrm>
            <a:prstGeom prst="rect">
              <a:avLst/>
            </a:prstGeom>
          </p:spPr>
          <p:txBody>
            <a:bodyPr lIns="0" tIns="0" rIns="0" bIns="0" rtlCol="0" anchor="t">
              <a:spAutoFit/>
            </a:bodyPr>
            <a:lstStyle/>
            <a:p>
              <a:pPr algn="ctr">
                <a:lnSpc>
                  <a:spcPts val="2850"/>
                </a:lnSpc>
              </a:pPr>
              <a:r>
                <a:rPr lang="en-US" sz="2375">
                  <a:solidFill>
                    <a:srgbClr val="C8A696"/>
                  </a:solidFill>
                  <a:latin typeface="Cormorant Garamond Bold"/>
                </a:rPr>
                <a:t>Explore a curated collection of wedding dresses and attire options for brides and grooms. Users can choose from designer or standard attire.</a:t>
              </a:r>
            </a:p>
          </p:txBody>
        </p:sp>
      </p:grpSp>
      <p:sp>
        <p:nvSpPr>
          <p:cNvPr id="11" name="TextBox 11"/>
          <p:cNvSpPr txBox="1"/>
          <p:nvPr/>
        </p:nvSpPr>
        <p:spPr>
          <a:xfrm>
            <a:off x="8450886" y="2522019"/>
            <a:ext cx="1746380" cy="2358492"/>
          </a:xfrm>
          <a:prstGeom prst="rect">
            <a:avLst/>
          </a:prstGeom>
        </p:spPr>
        <p:txBody>
          <a:bodyPr lIns="0" tIns="0" rIns="0" bIns="0" rtlCol="0" anchor="t">
            <a:spAutoFit/>
          </a:bodyPr>
          <a:lstStyle/>
          <a:p>
            <a:pPr marL="0" lvl="0" indent="0" algn="ctr">
              <a:lnSpc>
                <a:spcPts val="18587"/>
              </a:lnSpc>
            </a:pPr>
            <a:r>
              <a:rPr lang="en-US" sz="15489" u="none">
                <a:solidFill>
                  <a:srgbClr val="9F7866">
                    <a:alpha val="19608"/>
                  </a:srgbClr>
                </a:solidFill>
                <a:latin typeface="Jonathan Bold"/>
              </a:rPr>
              <a:t>03</a:t>
            </a:r>
          </a:p>
        </p:txBody>
      </p:sp>
      <p:grpSp>
        <p:nvGrpSpPr>
          <p:cNvPr id="12" name="Group 12"/>
          <p:cNvGrpSpPr/>
          <p:nvPr/>
        </p:nvGrpSpPr>
        <p:grpSpPr>
          <a:xfrm>
            <a:off x="8147839" y="3886362"/>
            <a:ext cx="2352474" cy="3977307"/>
            <a:chOff x="0" y="0"/>
            <a:chExt cx="3136632" cy="5303076"/>
          </a:xfrm>
        </p:grpSpPr>
        <p:sp>
          <p:nvSpPr>
            <p:cNvPr id="13" name="TextBox 13"/>
            <p:cNvSpPr txBox="1"/>
            <p:nvPr/>
          </p:nvSpPr>
          <p:spPr>
            <a:xfrm>
              <a:off x="0" y="0"/>
              <a:ext cx="3136632" cy="1176668"/>
            </a:xfrm>
            <a:prstGeom prst="rect">
              <a:avLst/>
            </a:prstGeom>
          </p:spPr>
          <p:txBody>
            <a:bodyPr lIns="0" tIns="0" rIns="0" bIns="0" rtlCol="0" anchor="t">
              <a:spAutoFit/>
            </a:bodyPr>
            <a:lstStyle/>
            <a:p>
              <a:pPr algn="ctr">
                <a:lnSpc>
                  <a:spcPts val="3563"/>
                </a:lnSpc>
              </a:pPr>
              <a:r>
                <a:rPr lang="en-US" sz="2969">
                  <a:solidFill>
                    <a:srgbClr val="9F7866"/>
                  </a:solidFill>
                  <a:latin typeface="Cormorant Garamond Bold"/>
                </a:rPr>
                <a:t>VENUE SELECTION</a:t>
              </a:r>
            </a:p>
          </p:txBody>
        </p:sp>
        <p:sp>
          <p:nvSpPr>
            <p:cNvPr id="14" name="TextBox 14"/>
            <p:cNvSpPr txBox="1"/>
            <p:nvPr/>
          </p:nvSpPr>
          <p:spPr>
            <a:xfrm>
              <a:off x="0" y="1914402"/>
              <a:ext cx="3136632" cy="3388674"/>
            </a:xfrm>
            <a:prstGeom prst="rect">
              <a:avLst/>
            </a:prstGeom>
          </p:spPr>
          <p:txBody>
            <a:bodyPr lIns="0" tIns="0" rIns="0" bIns="0" rtlCol="0" anchor="t">
              <a:spAutoFit/>
            </a:bodyPr>
            <a:lstStyle/>
            <a:p>
              <a:pPr algn="ctr">
                <a:lnSpc>
                  <a:spcPts val="2850"/>
                </a:lnSpc>
              </a:pPr>
              <a:r>
                <a:rPr lang="en-US" sz="2375">
                  <a:solidFill>
                    <a:srgbClr val="C8A696"/>
                  </a:solidFill>
                  <a:latin typeface="Cormorant Garamond Bold"/>
                </a:rPr>
                <a:t>Users can choose between destination weddings or standard banquet venues, tailored to their budget</a:t>
              </a:r>
            </a:p>
          </p:txBody>
        </p:sp>
      </p:grpSp>
      <p:sp>
        <p:nvSpPr>
          <p:cNvPr id="15" name="TextBox 15"/>
          <p:cNvSpPr txBox="1"/>
          <p:nvPr/>
        </p:nvSpPr>
        <p:spPr>
          <a:xfrm>
            <a:off x="12199849" y="2645136"/>
            <a:ext cx="1746380" cy="2358492"/>
          </a:xfrm>
          <a:prstGeom prst="rect">
            <a:avLst/>
          </a:prstGeom>
        </p:spPr>
        <p:txBody>
          <a:bodyPr lIns="0" tIns="0" rIns="0" bIns="0" rtlCol="0" anchor="t">
            <a:spAutoFit/>
          </a:bodyPr>
          <a:lstStyle/>
          <a:p>
            <a:pPr marL="0" lvl="0" indent="0" algn="ctr">
              <a:lnSpc>
                <a:spcPts val="18587"/>
              </a:lnSpc>
            </a:pPr>
            <a:r>
              <a:rPr lang="en-US" sz="15489" u="none">
                <a:solidFill>
                  <a:srgbClr val="9F7866">
                    <a:alpha val="19608"/>
                  </a:srgbClr>
                </a:solidFill>
                <a:latin typeface="Jonathan Bold"/>
              </a:rPr>
              <a:t>04</a:t>
            </a:r>
          </a:p>
        </p:txBody>
      </p:sp>
      <p:grpSp>
        <p:nvGrpSpPr>
          <p:cNvPr id="16" name="Group 16"/>
          <p:cNvGrpSpPr/>
          <p:nvPr/>
        </p:nvGrpSpPr>
        <p:grpSpPr>
          <a:xfrm>
            <a:off x="11452813" y="3904671"/>
            <a:ext cx="2657276" cy="4418558"/>
            <a:chOff x="0" y="0"/>
            <a:chExt cx="3543035" cy="5891410"/>
          </a:xfrm>
        </p:grpSpPr>
        <p:sp>
          <p:nvSpPr>
            <p:cNvPr id="17" name="TextBox 17"/>
            <p:cNvSpPr txBox="1"/>
            <p:nvPr/>
          </p:nvSpPr>
          <p:spPr>
            <a:xfrm>
              <a:off x="0" y="0"/>
              <a:ext cx="3543035" cy="1765002"/>
            </a:xfrm>
            <a:prstGeom prst="rect">
              <a:avLst/>
            </a:prstGeom>
          </p:spPr>
          <p:txBody>
            <a:bodyPr lIns="0" tIns="0" rIns="0" bIns="0" rtlCol="0" anchor="t">
              <a:spAutoFit/>
            </a:bodyPr>
            <a:lstStyle/>
            <a:p>
              <a:pPr algn="ctr">
                <a:lnSpc>
                  <a:spcPts val="3563"/>
                </a:lnSpc>
              </a:pPr>
              <a:r>
                <a:rPr lang="en-US" sz="2969">
                  <a:solidFill>
                    <a:srgbClr val="9F7866"/>
                  </a:solidFill>
                  <a:latin typeface="Cormorant Garamond Bold"/>
                </a:rPr>
                <a:t>INVITATION CARD OPTIONS</a:t>
              </a:r>
            </a:p>
          </p:txBody>
        </p:sp>
        <p:sp>
          <p:nvSpPr>
            <p:cNvPr id="18" name="TextBox 18"/>
            <p:cNvSpPr txBox="1"/>
            <p:nvPr/>
          </p:nvSpPr>
          <p:spPr>
            <a:xfrm>
              <a:off x="0" y="2502736"/>
              <a:ext cx="3543035" cy="3388674"/>
            </a:xfrm>
            <a:prstGeom prst="rect">
              <a:avLst/>
            </a:prstGeom>
          </p:spPr>
          <p:txBody>
            <a:bodyPr lIns="0" tIns="0" rIns="0" bIns="0" rtlCol="0" anchor="t">
              <a:spAutoFit/>
            </a:bodyPr>
            <a:lstStyle/>
            <a:p>
              <a:pPr algn="ctr">
                <a:lnSpc>
                  <a:spcPts val="2850"/>
                </a:lnSpc>
              </a:pPr>
              <a:r>
                <a:rPr lang="en-US" sz="2375">
                  <a:solidFill>
                    <a:srgbClr val="C8A696"/>
                  </a:solidFill>
                  <a:latin typeface="Cormorant Garamond Bold"/>
                </a:rPr>
                <a:t>Choose from a variety of invitation card designs and styles, enabling users to personalize their invitations according to their preferences.</a:t>
              </a:r>
            </a:p>
          </p:txBody>
        </p:sp>
      </p:grpSp>
      <p:sp>
        <p:nvSpPr>
          <p:cNvPr id="19" name="TextBox 19"/>
          <p:cNvSpPr txBox="1"/>
          <p:nvPr/>
        </p:nvSpPr>
        <p:spPr>
          <a:xfrm>
            <a:off x="15645765" y="2522019"/>
            <a:ext cx="1746380" cy="2358492"/>
          </a:xfrm>
          <a:prstGeom prst="rect">
            <a:avLst/>
          </a:prstGeom>
        </p:spPr>
        <p:txBody>
          <a:bodyPr lIns="0" tIns="0" rIns="0" bIns="0" rtlCol="0" anchor="t">
            <a:spAutoFit/>
          </a:bodyPr>
          <a:lstStyle/>
          <a:p>
            <a:pPr marL="0" lvl="0" indent="0" algn="ctr">
              <a:lnSpc>
                <a:spcPts val="18587"/>
              </a:lnSpc>
            </a:pPr>
            <a:r>
              <a:rPr lang="en-US" sz="15489" u="none">
                <a:solidFill>
                  <a:srgbClr val="9F7866">
                    <a:alpha val="19608"/>
                  </a:srgbClr>
                </a:solidFill>
                <a:latin typeface="Jonathan Bold"/>
              </a:rPr>
              <a:t>05</a:t>
            </a:r>
          </a:p>
        </p:txBody>
      </p:sp>
      <p:grpSp>
        <p:nvGrpSpPr>
          <p:cNvPr id="20" name="Group 20"/>
          <p:cNvGrpSpPr/>
          <p:nvPr/>
        </p:nvGrpSpPr>
        <p:grpSpPr>
          <a:xfrm>
            <a:off x="15062589" y="3886362"/>
            <a:ext cx="2657276" cy="4701411"/>
            <a:chOff x="0" y="0"/>
            <a:chExt cx="3543035" cy="6268548"/>
          </a:xfrm>
        </p:grpSpPr>
        <p:sp>
          <p:nvSpPr>
            <p:cNvPr id="21" name="TextBox 21"/>
            <p:cNvSpPr txBox="1"/>
            <p:nvPr/>
          </p:nvSpPr>
          <p:spPr>
            <a:xfrm>
              <a:off x="0" y="0"/>
              <a:ext cx="3543035" cy="1176668"/>
            </a:xfrm>
            <a:prstGeom prst="rect">
              <a:avLst/>
            </a:prstGeom>
          </p:spPr>
          <p:txBody>
            <a:bodyPr lIns="0" tIns="0" rIns="0" bIns="0" rtlCol="0" anchor="t">
              <a:spAutoFit/>
            </a:bodyPr>
            <a:lstStyle/>
            <a:p>
              <a:pPr algn="ctr">
                <a:lnSpc>
                  <a:spcPts val="3563"/>
                </a:lnSpc>
              </a:pPr>
              <a:r>
                <a:rPr lang="en-US" sz="2969">
                  <a:solidFill>
                    <a:srgbClr val="9F7866"/>
                  </a:solidFill>
                  <a:latin typeface="Cormorant Garamond Bold"/>
                </a:rPr>
                <a:t>CATERING SERVICES</a:t>
              </a:r>
            </a:p>
          </p:txBody>
        </p:sp>
        <p:sp>
          <p:nvSpPr>
            <p:cNvPr id="22" name="TextBox 22"/>
            <p:cNvSpPr txBox="1"/>
            <p:nvPr/>
          </p:nvSpPr>
          <p:spPr>
            <a:xfrm>
              <a:off x="0" y="1914402"/>
              <a:ext cx="3543035" cy="4354145"/>
            </a:xfrm>
            <a:prstGeom prst="rect">
              <a:avLst/>
            </a:prstGeom>
          </p:spPr>
          <p:txBody>
            <a:bodyPr lIns="0" tIns="0" rIns="0" bIns="0" rtlCol="0" anchor="t">
              <a:spAutoFit/>
            </a:bodyPr>
            <a:lstStyle/>
            <a:p>
              <a:pPr algn="ctr">
                <a:lnSpc>
                  <a:spcPts val="2850"/>
                </a:lnSpc>
              </a:pPr>
              <a:r>
                <a:rPr lang="en-US" sz="2375">
                  <a:solidFill>
                    <a:srgbClr val="C8A696"/>
                  </a:solidFill>
                  <a:latin typeface="Cormorant Garamond Bold"/>
                </a:rPr>
                <a:t>Explore catering services for weddings on the 'Wedding Details' page, with options for buffet or plated meal systems, allowing users to tailor their reception menu effortlessly.</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TextBox 2"/>
          <p:cNvSpPr txBox="1"/>
          <p:nvPr/>
        </p:nvSpPr>
        <p:spPr>
          <a:xfrm>
            <a:off x="2837305" y="1626113"/>
            <a:ext cx="12642782" cy="1198752"/>
          </a:xfrm>
          <a:prstGeom prst="rect">
            <a:avLst/>
          </a:prstGeom>
        </p:spPr>
        <p:txBody>
          <a:bodyPr lIns="0" tIns="0" rIns="0" bIns="0" rtlCol="0" anchor="t">
            <a:spAutoFit/>
          </a:bodyPr>
          <a:lstStyle/>
          <a:p>
            <a:pPr algn="ctr">
              <a:lnSpc>
                <a:spcPts val="9000"/>
              </a:lnSpc>
            </a:pPr>
            <a:r>
              <a:rPr lang="en-US" sz="9000">
                <a:solidFill>
                  <a:srgbClr val="9F7866"/>
                </a:solidFill>
                <a:latin typeface="Cormorant Garamond Bold"/>
              </a:rPr>
              <a:t>LITERATURE SURVEY</a:t>
            </a:r>
          </a:p>
        </p:txBody>
      </p:sp>
      <p:graphicFrame>
        <p:nvGraphicFramePr>
          <p:cNvPr id="3" name="Table 3"/>
          <p:cNvGraphicFramePr>
            <a:graphicFrameLocks noGrp="1"/>
          </p:cNvGraphicFramePr>
          <p:nvPr>
            <p:extLst>
              <p:ext uri="{D42A27DB-BD31-4B8C-83A1-F6EECF244321}">
                <p14:modId xmlns:p14="http://schemas.microsoft.com/office/powerpoint/2010/main" val="605019634"/>
              </p:ext>
            </p:extLst>
          </p:nvPr>
        </p:nvGraphicFramePr>
        <p:xfrm>
          <a:off x="1415767" y="2824865"/>
          <a:ext cx="15485858" cy="6762751"/>
        </p:xfrm>
        <a:graphic>
          <a:graphicData uri="http://schemas.openxmlformats.org/drawingml/2006/table">
            <a:tbl>
              <a:tblPr/>
              <a:tblGrid>
                <a:gridCol w="4010634">
                  <a:extLst>
                    <a:ext uri="{9D8B030D-6E8A-4147-A177-3AD203B41FA5}">
                      <a16:colId xmlns:a16="http://schemas.microsoft.com/office/drawing/2014/main" val="20000"/>
                    </a:ext>
                  </a:extLst>
                </a:gridCol>
                <a:gridCol w="6453074">
                  <a:extLst>
                    <a:ext uri="{9D8B030D-6E8A-4147-A177-3AD203B41FA5}">
                      <a16:colId xmlns:a16="http://schemas.microsoft.com/office/drawing/2014/main" val="20001"/>
                    </a:ext>
                  </a:extLst>
                </a:gridCol>
                <a:gridCol w="5022150">
                  <a:extLst>
                    <a:ext uri="{9D8B030D-6E8A-4147-A177-3AD203B41FA5}">
                      <a16:colId xmlns:a16="http://schemas.microsoft.com/office/drawing/2014/main" val="20002"/>
                    </a:ext>
                  </a:extLst>
                </a:gridCol>
              </a:tblGrid>
              <a:tr h="1226108">
                <a:tc>
                  <a:txBody>
                    <a:bodyPr/>
                    <a:lstStyle/>
                    <a:p>
                      <a:pPr algn="ctr">
                        <a:lnSpc>
                          <a:spcPts val="4619"/>
                        </a:lnSpc>
                        <a:defRPr/>
                      </a:pPr>
                      <a:r>
                        <a:rPr lang="en-US" sz="3299">
                          <a:solidFill>
                            <a:srgbClr val="FFFFFF"/>
                          </a:solidFill>
                          <a:latin typeface="Oswald Bold"/>
                        </a:rPr>
                        <a:t>Author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76513F"/>
                    </a:solidFill>
                  </a:tcPr>
                </a:tc>
                <a:tc>
                  <a:txBody>
                    <a:bodyPr/>
                    <a:lstStyle/>
                    <a:p>
                      <a:pPr algn="ctr">
                        <a:lnSpc>
                          <a:spcPts val="4619"/>
                        </a:lnSpc>
                        <a:defRPr/>
                      </a:pPr>
                      <a:r>
                        <a:rPr lang="en-US" sz="3299">
                          <a:solidFill>
                            <a:srgbClr val="FDFBFB"/>
                          </a:solidFill>
                          <a:latin typeface="Oswa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76513F"/>
                    </a:solidFill>
                  </a:tcPr>
                </a:tc>
                <a:tc>
                  <a:txBody>
                    <a:bodyPr/>
                    <a:lstStyle/>
                    <a:p>
                      <a:pPr algn="ctr">
                        <a:lnSpc>
                          <a:spcPts val="4339"/>
                        </a:lnSpc>
                        <a:defRPr/>
                      </a:pPr>
                      <a:r>
                        <a:rPr lang="en-US" sz="3099">
                          <a:solidFill>
                            <a:srgbClr val="FFFFFF"/>
                          </a:solidFill>
                          <a:latin typeface="Oswald Bold"/>
                        </a:rPr>
                        <a:t>link</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76513F"/>
                    </a:solidFill>
                  </a:tcPr>
                </a:tc>
                <a:extLst>
                  <a:ext uri="{0D108BD9-81ED-4DB2-BD59-A6C34878D82A}">
                    <a16:rowId xmlns:a16="http://schemas.microsoft.com/office/drawing/2014/main" val="10000"/>
                  </a:ext>
                </a:extLst>
              </a:tr>
              <a:tr h="2040320">
                <a:tc>
                  <a:txBody>
                    <a:bodyPr/>
                    <a:lstStyle/>
                    <a:p>
                      <a:pPr algn="ctr">
                        <a:lnSpc>
                          <a:spcPts val="3779"/>
                        </a:lnSpc>
                        <a:defRPr/>
                      </a:pPr>
                      <a:endParaRPr lang="en-US" sz="1100" dirty="0"/>
                    </a:p>
                    <a:p>
                      <a:pPr algn="ctr">
                        <a:lnSpc>
                          <a:spcPts val="3779"/>
                        </a:lnSpc>
                      </a:pPr>
                      <a:r>
                        <a:rPr lang="en-US" sz="2699" u="none" dirty="0" err="1">
                          <a:solidFill>
                            <a:schemeClr val="tx1"/>
                          </a:solidFill>
                          <a:latin typeface="Oswald"/>
                          <a:hlinkClick r:id="rId2" tooltip="https://zaacchi.medium.com/?source=post_page-----3515f15ffa01--------------------------------">
                            <a:extLst>
                              <a:ext uri="{A12FA001-AC4F-418D-AE19-62706E023703}">
                                <ahyp:hlinkClr xmlns:ahyp="http://schemas.microsoft.com/office/drawing/2018/hyperlinkcolor" val="tx"/>
                              </a:ext>
                            </a:extLst>
                          </a:hlinkClick>
                        </a:rPr>
                        <a:t>Jhonatan</a:t>
                      </a:r>
                      <a:r>
                        <a:rPr lang="en-US" sz="2699" u="none" dirty="0">
                          <a:solidFill>
                            <a:schemeClr val="tx1"/>
                          </a:solidFill>
                          <a:latin typeface="Oswald"/>
                          <a:hlinkClick r:id="rId2" tooltip="https://zaacchi.medium.com/?source=post_page-----3515f15ffa01--------------------------------">
                            <a:extLst>
                              <a:ext uri="{A12FA001-AC4F-418D-AE19-62706E023703}">
                                <ahyp:hlinkClr xmlns:ahyp="http://schemas.microsoft.com/office/drawing/2018/hyperlinkcolor" val="tx"/>
                              </a:ext>
                            </a:extLst>
                          </a:hlinkClick>
                        </a:rPr>
                        <a:t> </a:t>
                      </a:r>
                      <a:r>
                        <a:rPr lang="en-US" sz="2699" u="none" dirty="0" err="1">
                          <a:solidFill>
                            <a:schemeClr val="tx1"/>
                          </a:solidFill>
                          <a:latin typeface="Oswald"/>
                          <a:hlinkClick r:id="rId2" tooltip="https://zaacchi.medium.com/?source=post_page-----3515f15ffa01--------------------------------">
                            <a:extLst>
                              <a:ext uri="{A12FA001-AC4F-418D-AE19-62706E023703}">
                                <ahyp:hlinkClr xmlns:ahyp="http://schemas.microsoft.com/office/drawing/2018/hyperlinkcolor" val="tx"/>
                              </a:ext>
                            </a:extLst>
                          </a:hlinkClick>
                        </a:rPr>
                        <a:t>Zacchi</a:t>
                      </a:r>
                      <a:endParaRPr lang="en-US" sz="2699" u="none" dirty="0">
                        <a:solidFill>
                          <a:schemeClr val="tx1"/>
                        </a:solidFill>
                        <a:latin typeface="Oswald"/>
                        <a:hlinkClick r:id="rId2" tooltip="https://zaacchi.medium.com/?source=post_page-----3515f15ffa01--------------------------------">
                          <a:extLst>
                            <a:ext uri="{A12FA001-AC4F-418D-AE19-62706E023703}">
                              <ahyp:hlinkClr xmlns:ahyp="http://schemas.microsoft.com/office/drawing/2018/hyperlinkcolor" val="tx"/>
                            </a:ext>
                          </a:extLst>
                        </a:hlinkClick>
                      </a:endParaRPr>
                    </a:p>
                    <a:p>
                      <a:pPr algn="ctr">
                        <a:lnSpc>
                          <a:spcPts val="3779"/>
                        </a:lnSpc>
                      </a:pPr>
                      <a:endParaRPr lang="en-US" sz="2699" u="sng" dirty="0">
                        <a:solidFill>
                          <a:srgbClr val="000000"/>
                        </a:solidFill>
                        <a:latin typeface="Oswald"/>
                        <a:hlinkClick r:id="rId2" tooltip="https://zaacchi.medium.com/?source=post_page-----3515f15ffa01--------------------------------"/>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19"/>
                        </a:lnSpc>
                        <a:defRPr/>
                      </a:pPr>
                      <a:r>
                        <a:rPr lang="en-US" sz="3299" dirty="0">
                          <a:solidFill>
                            <a:srgbClr val="000000"/>
                          </a:solidFill>
                          <a:latin typeface="Oswald"/>
                        </a:rPr>
                        <a:t>VR to view the destination</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359"/>
                        </a:lnSpc>
                        <a:defRPr/>
                      </a:pPr>
                      <a:r>
                        <a:rPr lang="en-US" sz="2399">
                          <a:solidFill>
                            <a:srgbClr val="000000"/>
                          </a:solidFill>
                          <a:latin typeface="Oswald"/>
                        </a:rPr>
                        <a:t>http://eprints.utar.edu.my/4262/1/17ACB01592_FYP.pdf</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270215">
                <a:tc>
                  <a:txBody>
                    <a:bodyPr/>
                    <a:lstStyle/>
                    <a:p>
                      <a:pPr algn="ctr">
                        <a:lnSpc>
                          <a:spcPts val="3779"/>
                        </a:lnSpc>
                        <a:defRPr/>
                      </a:pPr>
                      <a:r>
                        <a:rPr lang="en-US" sz="2699" u="none" dirty="0">
                          <a:solidFill>
                            <a:schemeClr val="tx1"/>
                          </a:solidFill>
                          <a:latin typeface="Oswald"/>
                          <a:hlinkClick r:id="rId3" tooltip="https://www.researchgate.net/profile/Yee-Por?_tp=eyJjb250ZXh0Ijp7ImZpcnN0UGFnZSI6InB1YmxpY2F0aW9uIiwicGFnZSI6InB1YmxpY2F0aW9uIn19">
                            <a:extLst>
                              <a:ext uri="{A12FA001-AC4F-418D-AE19-62706E023703}">
                                <ahyp:hlinkClr xmlns:ahyp="http://schemas.microsoft.com/office/drawing/2018/hyperlinkcolor" val="tx"/>
                              </a:ext>
                            </a:extLst>
                          </a:hlinkClick>
                        </a:rPr>
                        <a:t>Yee Lip Por</a:t>
                      </a:r>
                      <a:endParaRPr lang="en-US" sz="1100" u="none" dirty="0">
                        <a:solidFill>
                          <a:schemeClr val="tx1"/>
                        </a:solidFill>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19"/>
                        </a:lnSpc>
                        <a:defRPr/>
                      </a:pPr>
                      <a:r>
                        <a:rPr lang="en-US" sz="3299">
                          <a:solidFill>
                            <a:srgbClr val="000000"/>
                          </a:solidFill>
                          <a:latin typeface="Oswald"/>
                        </a:rPr>
                        <a:t>Web-Based Wedding_Planner with Comparative Analysis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359"/>
                        </a:lnSpc>
                        <a:defRPr/>
                      </a:pPr>
                      <a:r>
                        <a:rPr lang="en-US" sz="2399">
                          <a:solidFill>
                            <a:srgbClr val="000000"/>
                          </a:solidFill>
                          <a:latin typeface="Oswald"/>
                        </a:rPr>
                        <a:t>https://www.researchgate.net/publication/228877585_An_Interactive_Web-Based_Wedding_Planner_with_Comparative_Analysis_Decision_Support_System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226108">
                <a:tc>
                  <a:txBody>
                    <a:bodyPr/>
                    <a:lstStyle/>
                    <a:p>
                      <a:pPr algn="ctr">
                        <a:lnSpc>
                          <a:spcPts val="3779"/>
                        </a:lnSpc>
                        <a:defRPr/>
                      </a:pPr>
                      <a:r>
                        <a:rPr lang="en-US" sz="2699" u="sng" dirty="0">
                          <a:solidFill>
                            <a:schemeClr val="tx1"/>
                          </a:solidFill>
                          <a:latin typeface="Oswald"/>
                        </a:rPr>
                        <a:t>Website</a:t>
                      </a:r>
                      <a:endParaRPr lang="en-US" sz="1100" u="sng" dirty="0">
                        <a:solidFill>
                          <a:schemeClr val="tx1"/>
                        </a:solidFill>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619"/>
                        </a:lnSpc>
                        <a:defRPr/>
                      </a:pPr>
                      <a:r>
                        <a:rPr lang="en-US" sz="3299">
                          <a:solidFill>
                            <a:srgbClr val="000000"/>
                          </a:solidFill>
                          <a:latin typeface="Oswald"/>
                        </a:rPr>
                        <a:t>Wed me good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219"/>
                        </a:lnSpc>
                        <a:defRPr/>
                      </a:pPr>
                      <a:r>
                        <a:rPr lang="en-US" sz="2299" dirty="0">
                          <a:solidFill>
                            <a:srgbClr val="000000"/>
                          </a:solidFill>
                          <a:latin typeface="Oswald"/>
                        </a:rPr>
                        <a:t>https://www.wedmegood.com/ </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FD9D5"/>
        </a:solidFill>
        <a:effectLst/>
      </p:bgPr>
    </p:bg>
    <p:spTree>
      <p:nvGrpSpPr>
        <p:cNvPr id="1" name=""/>
        <p:cNvGrpSpPr/>
        <p:nvPr/>
      </p:nvGrpSpPr>
      <p:grpSpPr>
        <a:xfrm>
          <a:off x="0" y="0"/>
          <a:ext cx="0" cy="0"/>
          <a:chOff x="0" y="0"/>
          <a:chExt cx="0" cy="0"/>
        </a:xfrm>
      </p:grpSpPr>
      <p:sp>
        <p:nvSpPr>
          <p:cNvPr id="2" name="Freeform 2"/>
          <p:cNvSpPr/>
          <p:nvPr/>
        </p:nvSpPr>
        <p:spPr>
          <a:xfrm>
            <a:off x="3991495" y="2314583"/>
            <a:ext cx="10893857" cy="7419883"/>
          </a:xfrm>
          <a:custGeom>
            <a:avLst/>
            <a:gdLst/>
            <a:ahLst/>
            <a:cxnLst/>
            <a:rect l="l" t="t" r="r" b="b"/>
            <a:pathLst>
              <a:path w="10893857" h="7419883">
                <a:moveTo>
                  <a:pt x="0" y="0"/>
                </a:moveTo>
                <a:lnTo>
                  <a:pt x="10893857" y="0"/>
                </a:lnTo>
                <a:lnTo>
                  <a:pt x="10893857" y="7419883"/>
                </a:lnTo>
                <a:lnTo>
                  <a:pt x="0" y="7419883"/>
                </a:lnTo>
                <a:lnTo>
                  <a:pt x="0" y="0"/>
                </a:lnTo>
                <a:close/>
              </a:path>
            </a:pathLst>
          </a:custGeom>
          <a:blipFill>
            <a:blip r:embed="rId2"/>
            <a:stretch>
              <a:fillRect/>
            </a:stretch>
          </a:blipFill>
        </p:spPr>
      </p:sp>
      <p:sp>
        <p:nvSpPr>
          <p:cNvPr id="3" name="TextBox 3"/>
          <p:cNvSpPr txBox="1"/>
          <p:nvPr/>
        </p:nvSpPr>
        <p:spPr>
          <a:xfrm>
            <a:off x="3117033" y="902804"/>
            <a:ext cx="12642782" cy="1198752"/>
          </a:xfrm>
          <a:prstGeom prst="rect">
            <a:avLst/>
          </a:prstGeom>
        </p:spPr>
        <p:txBody>
          <a:bodyPr lIns="0" tIns="0" rIns="0" bIns="0" rtlCol="0" anchor="t">
            <a:spAutoFit/>
          </a:bodyPr>
          <a:lstStyle/>
          <a:p>
            <a:pPr algn="ctr">
              <a:lnSpc>
                <a:spcPts val="9000"/>
              </a:lnSpc>
            </a:pPr>
            <a:r>
              <a:rPr lang="en-US" sz="9000">
                <a:solidFill>
                  <a:srgbClr val="9F7866"/>
                </a:solidFill>
                <a:latin typeface="Cormorant Garamond Bold"/>
              </a:rPr>
              <a:t>UML DIAGRAM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1316</Words>
  <Application>Microsoft Office PowerPoint</Application>
  <PresentationFormat>Custom</PresentationFormat>
  <Paragraphs>147</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Cormorant Garamond Bold</vt:lpstr>
      <vt:lpstr>Oswald</vt:lpstr>
      <vt:lpstr>Jonathan Bold</vt:lpstr>
      <vt:lpstr>Oswald Bold</vt:lpstr>
      <vt:lpstr>Daydream</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Pink and Brown Simple Handwritten Portfolio Presentation</dc:title>
  <cp:lastModifiedBy>Aakanksha Suvarna</cp:lastModifiedBy>
  <cp:revision>2</cp:revision>
  <dcterms:created xsi:type="dcterms:W3CDTF">2006-08-16T00:00:00Z</dcterms:created>
  <dcterms:modified xsi:type="dcterms:W3CDTF">2024-04-05T06:55:48Z</dcterms:modified>
  <dc:identifier>DAGBb-Px1G0</dc:identifier>
</cp:coreProperties>
</file>

<file path=docProps/thumbnail.jpeg>
</file>